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8" r:id="rId3"/>
    <p:sldId id="279" r:id="rId4"/>
    <p:sldId id="257" r:id="rId5"/>
    <p:sldId id="259" r:id="rId6"/>
    <p:sldId id="260" r:id="rId7"/>
    <p:sldId id="263" r:id="rId8"/>
    <p:sldId id="261"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2C58AB-99A4-4639-BD43-7A4874E0E26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3137286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2C58AB-99A4-4639-BD43-7A4874E0E26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576512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2C58AB-99A4-4639-BD43-7A4874E0E26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2373693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2C58AB-99A4-4639-BD43-7A4874E0E26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4249575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2C58AB-99A4-4639-BD43-7A4874E0E262}" type="datetimeFigureOut">
              <a:rPr lang="en-US" smtClean="0"/>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373013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2C58AB-99A4-4639-BD43-7A4874E0E262}"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409476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2C58AB-99A4-4639-BD43-7A4874E0E262}" type="datetimeFigureOut">
              <a:rPr lang="en-US" smtClean="0"/>
              <a:t>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1578933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2C58AB-99A4-4639-BD43-7A4874E0E262}" type="datetimeFigureOut">
              <a:rPr lang="en-US" smtClean="0"/>
              <a:t>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1489730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2C58AB-99A4-4639-BD43-7A4874E0E262}" type="datetimeFigureOut">
              <a:rPr lang="en-US" smtClean="0"/>
              <a:t>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4130264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2C58AB-99A4-4639-BD43-7A4874E0E262}"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1520219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2C58AB-99A4-4639-BD43-7A4874E0E262}" type="datetimeFigureOut">
              <a:rPr lang="en-US" smtClean="0"/>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B15E88-FC49-421A-9AB7-35A10480537A}" type="slidenum">
              <a:rPr lang="en-US" smtClean="0"/>
              <a:t>‹#›</a:t>
            </a:fld>
            <a:endParaRPr lang="en-US"/>
          </a:p>
        </p:txBody>
      </p:sp>
    </p:spTree>
    <p:extLst>
      <p:ext uri="{BB962C8B-B14F-4D97-AF65-F5344CB8AC3E}">
        <p14:creationId xmlns:p14="http://schemas.microsoft.com/office/powerpoint/2010/main" val="115734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2C58AB-99A4-4639-BD43-7A4874E0E262}" type="datetimeFigureOut">
              <a:rPr lang="en-US" smtClean="0"/>
              <a:t>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B15E88-FC49-421A-9AB7-35A10480537A}" type="slidenum">
              <a:rPr lang="en-US" smtClean="0"/>
              <a:t>‹#›</a:t>
            </a:fld>
            <a:endParaRPr lang="en-US"/>
          </a:p>
        </p:txBody>
      </p:sp>
    </p:spTree>
    <p:extLst>
      <p:ext uri="{BB962C8B-B14F-4D97-AF65-F5344CB8AC3E}">
        <p14:creationId xmlns:p14="http://schemas.microsoft.com/office/powerpoint/2010/main" val="32135045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gi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0.png"/><Relationship Id="rId7" Type="http://schemas.openxmlformats.org/officeDocument/2006/relationships/image" Target="../media/image19.gif"/><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16.gif"/><Relationship Id="rId4" Type="http://schemas.openxmlformats.org/officeDocument/2006/relationships/image" Target="../media/image25.gif"/><Relationship Id="rId9" Type="http://schemas.openxmlformats.org/officeDocument/2006/relationships/image" Target="../media/image9.gif"/></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7.xml"/><Relationship Id="rId5" Type="http://schemas.openxmlformats.org/officeDocument/2006/relationships/image" Target="../media/image16.gi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42E640-37EA-4A65-B25D-1E1B653C6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0"/>
            <a:ext cx="6858000" cy="6858000"/>
          </a:xfrm>
          <a:prstGeom prst="rect">
            <a:avLst/>
          </a:prstGeom>
        </p:spPr>
      </p:pic>
      <p:pic>
        <p:nvPicPr>
          <p:cNvPr id="9" name="Picture 8">
            <a:extLst>
              <a:ext uri="{FF2B5EF4-FFF2-40B4-BE49-F238E27FC236}">
                <a16:creationId xmlns:a16="http://schemas.microsoft.com/office/drawing/2014/main" id="{ACAFB4AA-7B64-4DA0-8E43-497DC5081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919" y="1007165"/>
            <a:ext cx="7525006" cy="4234070"/>
          </a:xfrm>
          <a:prstGeom prst="rect">
            <a:avLst/>
          </a:prstGeom>
        </p:spPr>
      </p:pic>
      <p:sp>
        <p:nvSpPr>
          <p:cNvPr id="10" name="Rectangle 9">
            <a:extLst>
              <a:ext uri="{FF2B5EF4-FFF2-40B4-BE49-F238E27FC236}">
                <a16:creationId xmlns:a16="http://schemas.microsoft.com/office/drawing/2014/main" id="{B30DCBA8-4C84-462A-8297-768B7E519C07}"/>
              </a:ext>
            </a:extLst>
          </p:cNvPr>
          <p:cNvSpPr/>
          <p:nvPr/>
        </p:nvSpPr>
        <p:spPr>
          <a:xfrm>
            <a:off x="5174970" y="4146778"/>
            <a:ext cx="6228949" cy="923330"/>
          </a:xfrm>
          <a:prstGeom prst="rect">
            <a:avLst/>
          </a:prstGeom>
          <a:noFill/>
        </p:spPr>
        <p:txBody>
          <a:bodyPr wrap="none" lIns="91440" tIns="45720" rIns="91440" bIns="45720">
            <a:spAutoFit/>
          </a:bodyPr>
          <a:lstStyle/>
          <a:p>
            <a:pPr algn="ctr"/>
            <a:r>
              <a:rPr lang="en-US"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NoSQL Query Project</a:t>
            </a:r>
          </a:p>
        </p:txBody>
      </p:sp>
      <p:sp>
        <p:nvSpPr>
          <p:cNvPr id="11" name="Rectangle 10">
            <a:extLst>
              <a:ext uri="{FF2B5EF4-FFF2-40B4-BE49-F238E27FC236}">
                <a16:creationId xmlns:a16="http://schemas.microsoft.com/office/drawing/2014/main" id="{1A5B70A3-C506-4B2E-9A47-9A1511AA20F1}"/>
              </a:ext>
            </a:extLst>
          </p:cNvPr>
          <p:cNvSpPr/>
          <p:nvPr/>
        </p:nvSpPr>
        <p:spPr>
          <a:xfrm>
            <a:off x="6096000" y="4927505"/>
            <a:ext cx="457798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ADVANCED SQL</a:t>
            </a:r>
          </a:p>
        </p:txBody>
      </p:sp>
    </p:spTree>
    <p:extLst>
      <p:ext uri="{BB962C8B-B14F-4D97-AF65-F5344CB8AC3E}">
        <p14:creationId xmlns:p14="http://schemas.microsoft.com/office/powerpoint/2010/main" val="3131798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83ABD8-D07B-4066-9D2E-7744024A6C59}"/>
              </a:ext>
            </a:extLst>
          </p:cNvPr>
          <p:cNvPicPr>
            <a:picLocks noChangeAspect="1"/>
          </p:cNvPicPr>
          <p:nvPr/>
        </p:nvPicPr>
        <p:blipFill rotWithShape="1">
          <a:blip r:embed="rId2"/>
          <a:srcRect b="2633"/>
          <a:stretch/>
        </p:blipFill>
        <p:spPr>
          <a:xfrm>
            <a:off x="1557424" y="2427895"/>
            <a:ext cx="7735721" cy="1614018"/>
          </a:xfrm>
          <a:prstGeom prst="rect">
            <a:avLst/>
          </a:prstGeom>
        </p:spPr>
      </p:pic>
      <p:sp>
        <p:nvSpPr>
          <p:cNvPr id="3" name="Rectangle 2">
            <a:extLst>
              <a:ext uri="{FF2B5EF4-FFF2-40B4-BE49-F238E27FC236}">
                <a16:creationId xmlns:a16="http://schemas.microsoft.com/office/drawing/2014/main" id="{FFD5A0D1-60F5-43FB-93D9-F5B068ABE6AF}"/>
              </a:ext>
            </a:extLst>
          </p:cNvPr>
          <p:cNvSpPr/>
          <p:nvPr/>
        </p:nvSpPr>
        <p:spPr>
          <a:xfrm>
            <a:off x="2639102" y="604290"/>
            <a:ext cx="7828169" cy="1200329"/>
          </a:xfrm>
          <a:prstGeom prst="rect">
            <a:avLst/>
          </a:prstGeom>
        </p:spPr>
        <p:txBody>
          <a:bodyPr wrap="none">
            <a:spAutoFit/>
          </a:bodyPr>
          <a:lstStyle/>
          <a:p>
            <a:r>
              <a:rPr lang="en-US" dirty="0"/>
              <a:t>Task 2.4</a:t>
            </a:r>
          </a:p>
          <a:p>
            <a:endParaRPr lang="en-US" dirty="0"/>
          </a:p>
          <a:p>
            <a:r>
              <a:rPr lang="en-US" dirty="0"/>
              <a:t>Identify the player who chose the black color in game 3 and whether they were a </a:t>
            </a:r>
          </a:p>
          <a:p>
            <a:r>
              <a:rPr lang="en-US" dirty="0"/>
              <a:t>crew member or imposter. </a:t>
            </a:r>
          </a:p>
        </p:txBody>
      </p:sp>
      <p:pic>
        <p:nvPicPr>
          <p:cNvPr id="4" name="Picture 3">
            <a:extLst>
              <a:ext uri="{FF2B5EF4-FFF2-40B4-BE49-F238E27FC236}">
                <a16:creationId xmlns:a16="http://schemas.microsoft.com/office/drawing/2014/main" id="{2C3E4218-181E-4690-BC43-655886FEC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pic>
        <p:nvPicPr>
          <p:cNvPr id="6" name="Picture 5">
            <a:extLst>
              <a:ext uri="{FF2B5EF4-FFF2-40B4-BE49-F238E27FC236}">
                <a16:creationId xmlns:a16="http://schemas.microsoft.com/office/drawing/2014/main" id="{F250B9E9-3B76-49C7-B9E5-5F5392AB8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054548" y="3256722"/>
            <a:ext cx="3303104" cy="3303104"/>
          </a:xfrm>
          <a:prstGeom prst="rect">
            <a:avLst/>
          </a:prstGeom>
        </p:spPr>
      </p:pic>
      <p:sp>
        <p:nvSpPr>
          <p:cNvPr id="7" name="Rectangle 6">
            <a:extLst>
              <a:ext uri="{FF2B5EF4-FFF2-40B4-BE49-F238E27FC236}">
                <a16:creationId xmlns:a16="http://schemas.microsoft.com/office/drawing/2014/main" id="{3E87124F-1943-4618-A6CE-5DF05F9BD33C}"/>
              </a:ext>
            </a:extLst>
          </p:cNvPr>
          <p:cNvSpPr/>
          <p:nvPr/>
        </p:nvSpPr>
        <p:spPr>
          <a:xfrm>
            <a:off x="2257986" y="4507097"/>
            <a:ext cx="6096000" cy="646331"/>
          </a:xfrm>
          <a:prstGeom prst="rect">
            <a:avLst/>
          </a:prstGeom>
        </p:spPr>
        <p:txBody>
          <a:bodyPr>
            <a:spAutoFit/>
          </a:bodyPr>
          <a:lstStyle/>
          <a:p>
            <a:r>
              <a:rPr lang="en-US" dirty="0">
                <a:latin typeface="Söhne"/>
              </a:rPr>
              <a:t>query result indicating that player number 9, named 'Keaton', who chose the color 'Black', is an 'Impostor' in the game</a:t>
            </a:r>
            <a:endParaRPr lang="en-US" dirty="0"/>
          </a:p>
        </p:txBody>
      </p:sp>
    </p:spTree>
    <p:extLst>
      <p:ext uri="{BB962C8B-B14F-4D97-AF65-F5344CB8AC3E}">
        <p14:creationId xmlns:p14="http://schemas.microsoft.com/office/powerpoint/2010/main" val="328910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DE65F6-6A7C-4653-8E8F-FB320E2EE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039" y="2466347"/>
            <a:ext cx="6934200" cy="4648200"/>
          </a:xfrm>
          <a:prstGeom prst="rect">
            <a:avLst/>
          </a:prstGeom>
        </p:spPr>
      </p:pic>
      <p:pic>
        <p:nvPicPr>
          <p:cNvPr id="2" name="Picture 1">
            <a:extLst>
              <a:ext uri="{FF2B5EF4-FFF2-40B4-BE49-F238E27FC236}">
                <a16:creationId xmlns:a16="http://schemas.microsoft.com/office/drawing/2014/main" id="{F1E01D75-2A25-4459-8C8E-C625C80E68A9}"/>
              </a:ext>
            </a:extLst>
          </p:cNvPr>
          <p:cNvPicPr>
            <a:picLocks noChangeAspect="1"/>
          </p:cNvPicPr>
          <p:nvPr/>
        </p:nvPicPr>
        <p:blipFill>
          <a:blip r:embed="rId3"/>
          <a:stretch>
            <a:fillRect/>
          </a:stretch>
        </p:blipFill>
        <p:spPr>
          <a:xfrm>
            <a:off x="1852707" y="2038896"/>
            <a:ext cx="7221223" cy="736565"/>
          </a:xfrm>
          <a:prstGeom prst="rect">
            <a:avLst/>
          </a:prstGeom>
        </p:spPr>
      </p:pic>
      <p:sp>
        <p:nvSpPr>
          <p:cNvPr id="3" name="Rectangle 2">
            <a:extLst>
              <a:ext uri="{FF2B5EF4-FFF2-40B4-BE49-F238E27FC236}">
                <a16:creationId xmlns:a16="http://schemas.microsoft.com/office/drawing/2014/main" id="{4DEA4342-72F3-4F11-9CA4-4EA039AD902F}"/>
              </a:ext>
            </a:extLst>
          </p:cNvPr>
          <p:cNvSpPr/>
          <p:nvPr/>
        </p:nvSpPr>
        <p:spPr>
          <a:xfrm>
            <a:off x="2639102" y="604290"/>
            <a:ext cx="6007607" cy="923330"/>
          </a:xfrm>
          <a:prstGeom prst="rect">
            <a:avLst/>
          </a:prstGeom>
        </p:spPr>
        <p:txBody>
          <a:bodyPr wrap="none">
            <a:spAutoFit/>
          </a:bodyPr>
          <a:lstStyle/>
          <a:p>
            <a:r>
              <a:rPr lang="en-US" dirty="0"/>
              <a:t>Task 2.5</a:t>
            </a:r>
          </a:p>
          <a:p>
            <a:endParaRPr lang="en-US" dirty="0"/>
          </a:p>
          <a:p>
            <a:r>
              <a:rPr lang="en-US" dirty="0"/>
              <a:t>Count the number of voting events that took place in game 3. </a:t>
            </a:r>
          </a:p>
        </p:txBody>
      </p:sp>
      <p:pic>
        <p:nvPicPr>
          <p:cNvPr id="4" name="Picture 3">
            <a:extLst>
              <a:ext uri="{FF2B5EF4-FFF2-40B4-BE49-F238E27FC236}">
                <a16:creationId xmlns:a16="http://schemas.microsoft.com/office/drawing/2014/main" id="{E0246D7C-BE55-40C8-95AE-8D2D9D527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sp>
        <p:nvSpPr>
          <p:cNvPr id="10" name="Rectangle 2">
            <a:extLst>
              <a:ext uri="{FF2B5EF4-FFF2-40B4-BE49-F238E27FC236}">
                <a16:creationId xmlns:a16="http://schemas.microsoft.com/office/drawing/2014/main" id="{8626F46E-D7D8-41A1-BB67-327D361B6712}"/>
              </a:ext>
            </a:extLst>
          </p:cNvPr>
          <p:cNvSpPr>
            <a:spLocks noChangeArrowheads="1"/>
          </p:cNvSpPr>
          <p:nvPr/>
        </p:nvSpPr>
        <p:spPr bwMode="auto">
          <a:xfrm>
            <a:off x="1852707" y="2882211"/>
            <a:ext cx="462133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öhne"/>
              </a:rPr>
              <a:t>command where the length of the array returned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öhne"/>
              </a:rPr>
              <a:t>by the </a:t>
            </a:r>
            <a:r>
              <a:rPr kumimoji="0" lang="en-US" altLang="en-US" sz="2400" b="1" i="0" u="none" strike="noStrike" cap="none" normalizeH="0" baseline="0" dirty="0">
                <a:ln>
                  <a:noFill/>
                </a:ln>
                <a:effectLst/>
                <a:latin typeface="Söhne Mono"/>
              </a:rPr>
              <a:t>distinct</a:t>
            </a:r>
            <a:r>
              <a:rPr kumimoji="0" lang="en-US" altLang="en-US" sz="1600" b="0" i="0" u="none" strike="noStrike" cap="none" normalizeH="0" baseline="0" dirty="0">
                <a:ln>
                  <a:noFill/>
                </a:ln>
                <a:effectLst/>
                <a:latin typeface="Söhne"/>
              </a:rPr>
              <a:t> query on '</a:t>
            </a:r>
            <a:r>
              <a:rPr kumimoji="0" lang="en-US" altLang="en-US" sz="1600" b="0" i="0" u="none" strike="noStrike" cap="none" normalizeH="0" baseline="0" dirty="0" err="1">
                <a:ln>
                  <a:noFill/>
                </a:ln>
                <a:effectLst/>
                <a:latin typeface="Söhne"/>
              </a:rPr>
              <a:t>voting_data.Vote_Event</a:t>
            </a:r>
            <a:r>
              <a:rPr kumimoji="0" lang="en-US" altLang="en-US" sz="1600" b="0" i="0" u="none" strike="noStrike" cap="none" normalizeH="0" baseline="0" dirty="0">
                <a:ln>
                  <a:noFill/>
                </a:ln>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öhne"/>
              </a:rPr>
              <a:t> field in the 'games' collection is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Söhne"/>
              </a:rPr>
              <a:t>implying there are 3 unique voting events.</a:t>
            </a:r>
            <a:r>
              <a:rPr kumimoji="0" lang="en-US" altLang="en-US" sz="1400" b="0" i="0" u="none" strike="noStrike" cap="none" normalizeH="0" baseline="0" dirty="0">
                <a:ln>
                  <a:noFill/>
                </a:ln>
                <a:effectLst/>
              </a:rPr>
              <a:t> </a:t>
            </a:r>
            <a:endParaRPr kumimoji="0" lang="en-US" altLang="en-US" sz="2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050617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EECE1E-571E-4022-A32D-658FE4114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375374"/>
          </a:xfrm>
          <a:prstGeom prst="rect">
            <a:avLst/>
          </a:prstGeom>
        </p:spPr>
      </p:pic>
      <p:sp>
        <p:nvSpPr>
          <p:cNvPr id="2" name="Rectangle 1">
            <a:extLst>
              <a:ext uri="{FF2B5EF4-FFF2-40B4-BE49-F238E27FC236}">
                <a16:creationId xmlns:a16="http://schemas.microsoft.com/office/drawing/2014/main" id="{7535E36B-A330-40A2-9F80-28CC1A4A1347}"/>
              </a:ext>
            </a:extLst>
          </p:cNvPr>
          <p:cNvSpPr/>
          <p:nvPr/>
        </p:nvSpPr>
        <p:spPr>
          <a:xfrm>
            <a:off x="3048000" y="2764684"/>
            <a:ext cx="6096000" cy="3139321"/>
          </a:xfrm>
          <a:prstGeom prst="rect">
            <a:avLst/>
          </a:prstGeom>
        </p:spPr>
        <p:txBody>
          <a:bodyPr>
            <a:spAutoFit/>
          </a:bodyPr>
          <a:lstStyle/>
          <a:p>
            <a:endParaRPr lang="en-US" dirty="0"/>
          </a:p>
          <a:p>
            <a:r>
              <a:rPr lang="en-US" altLang="en-US" dirty="0">
                <a:latin typeface="Söhne"/>
              </a:rPr>
              <a:t>Generally, we might normalize the data more, create indexes on commonly queried fields, or even redesign the schema to reduce the need for </a:t>
            </a:r>
            <a:r>
              <a:rPr lang="en-US" altLang="en-US" b="1" dirty="0">
                <a:latin typeface="Söhne Mono"/>
              </a:rPr>
              <a:t>$unwind</a:t>
            </a:r>
            <a:r>
              <a:rPr lang="en-US" altLang="en-US" dirty="0">
                <a:latin typeface="Söhne"/>
              </a:rPr>
              <a:t> operations, which can be expensive.</a:t>
            </a:r>
            <a:r>
              <a:rPr lang="en-US" altLang="en-US" sz="1600" dirty="0"/>
              <a:t>  </a:t>
            </a:r>
            <a:r>
              <a:rPr lang="en-US" altLang="en-US" dirty="0"/>
              <a:t>We can remove few redundant fields in the nested fields. Create a separate collection for player data and voting data and adding references in the game feed data to lessen the complexity of the database</a:t>
            </a:r>
            <a:endParaRPr lang="en-US" altLang="en-US" sz="3200" dirty="0">
              <a:latin typeface="Arial" panose="020B0604020202020204" pitchFamily="34" charset="0"/>
            </a:endParaRPr>
          </a:p>
          <a:p>
            <a:endParaRPr lang="en-US" dirty="0"/>
          </a:p>
          <a:p>
            <a:endParaRPr lang="en-US" dirty="0"/>
          </a:p>
          <a:p>
            <a:endParaRPr lang="en-US" dirty="0"/>
          </a:p>
        </p:txBody>
      </p:sp>
      <p:sp>
        <p:nvSpPr>
          <p:cNvPr id="4" name="Rectangle 3">
            <a:extLst>
              <a:ext uri="{FF2B5EF4-FFF2-40B4-BE49-F238E27FC236}">
                <a16:creationId xmlns:a16="http://schemas.microsoft.com/office/drawing/2014/main" id="{CEA78D71-02A2-486E-9919-52477C171E18}"/>
              </a:ext>
            </a:extLst>
          </p:cNvPr>
          <p:cNvSpPr/>
          <p:nvPr/>
        </p:nvSpPr>
        <p:spPr>
          <a:xfrm>
            <a:off x="2639102" y="604290"/>
            <a:ext cx="8037137" cy="1200329"/>
          </a:xfrm>
          <a:prstGeom prst="rect">
            <a:avLst/>
          </a:prstGeom>
        </p:spPr>
        <p:txBody>
          <a:bodyPr wrap="none">
            <a:spAutoFit/>
          </a:bodyPr>
          <a:lstStyle/>
          <a:p>
            <a:r>
              <a:rPr lang="en-US" dirty="0"/>
              <a:t>Task 2.6</a:t>
            </a:r>
          </a:p>
          <a:p>
            <a:endParaRPr lang="en-US" dirty="0"/>
          </a:p>
          <a:p>
            <a:r>
              <a:rPr lang="en-US" dirty="0"/>
              <a:t>If you were redesigning this database for easier querying, describe the changes you </a:t>
            </a:r>
          </a:p>
          <a:p>
            <a:r>
              <a:rPr lang="en-US" dirty="0"/>
              <a:t>would make and explain your reasoning. </a:t>
            </a:r>
          </a:p>
        </p:txBody>
      </p:sp>
      <p:pic>
        <p:nvPicPr>
          <p:cNvPr id="5" name="Picture 4">
            <a:extLst>
              <a:ext uri="{FF2B5EF4-FFF2-40B4-BE49-F238E27FC236}">
                <a16:creationId xmlns:a16="http://schemas.microsoft.com/office/drawing/2014/main" id="{2E46FCE0-753D-4047-B584-21F123831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spTree>
    <p:extLst>
      <p:ext uri="{BB962C8B-B14F-4D97-AF65-F5344CB8AC3E}">
        <p14:creationId xmlns:p14="http://schemas.microsoft.com/office/powerpoint/2010/main" val="163880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55EE6-0BBB-42E0-8862-438519567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2" name="Picture 1">
            <a:extLst>
              <a:ext uri="{FF2B5EF4-FFF2-40B4-BE49-F238E27FC236}">
                <a16:creationId xmlns:a16="http://schemas.microsoft.com/office/drawing/2014/main" id="{313B76CD-30CC-4837-B0DC-9DE8C90CCA0D}"/>
              </a:ext>
            </a:extLst>
          </p:cNvPr>
          <p:cNvPicPr>
            <a:picLocks noChangeAspect="1"/>
          </p:cNvPicPr>
          <p:nvPr/>
        </p:nvPicPr>
        <p:blipFill>
          <a:blip r:embed="rId3"/>
          <a:stretch>
            <a:fillRect/>
          </a:stretch>
        </p:blipFill>
        <p:spPr>
          <a:xfrm>
            <a:off x="2665635" y="2285759"/>
            <a:ext cx="6443479" cy="1963013"/>
          </a:xfrm>
          <a:prstGeom prst="rect">
            <a:avLst/>
          </a:prstGeom>
        </p:spPr>
      </p:pic>
      <p:sp>
        <p:nvSpPr>
          <p:cNvPr id="3" name="Rectangle 2">
            <a:extLst>
              <a:ext uri="{FF2B5EF4-FFF2-40B4-BE49-F238E27FC236}">
                <a16:creationId xmlns:a16="http://schemas.microsoft.com/office/drawing/2014/main" id="{8A5F176B-D669-479D-B4D9-01BF6723B31C}"/>
              </a:ext>
            </a:extLst>
          </p:cNvPr>
          <p:cNvSpPr/>
          <p:nvPr/>
        </p:nvSpPr>
        <p:spPr>
          <a:xfrm>
            <a:off x="2639102" y="604290"/>
            <a:ext cx="7772128" cy="923330"/>
          </a:xfrm>
          <a:prstGeom prst="rect">
            <a:avLst/>
          </a:prstGeom>
        </p:spPr>
        <p:txBody>
          <a:bodyPr wrap="none">
            <a:spAutoFit/>
          </a:bodyPr>
          <a:lstStyle/>
          <a:p>
            <a:r>
              <a:rPr lang="en-US" dirty="0"/>
              <a:t>Task 3.1</a:t>
            </a:r>
          </a:p>
          <a:p>
            <a:endParaRPr lang="en-US" dirty="0"/>
          </a:p>
          <a:p>
            <a:r>
              <a:rPr lang="en-US" dirty="0"/>
              <a:t>Calculate the total number of events recorded in this collection across all games. </a:t>
            </a:r>
          </a:p>
        </p:txBody>
      </p:sp>
      <p:pic>
        <p:nvPicPr>
          <p:cNvPr id="4" name="Picture 3">
            <a:extLst>
              <a:ext uri="{FF2B5EF4-FFF2-40B4-BE49-F238E27FC236}">
                <a16:creationId xmlns:a16="http://schemas.microsoft.com/office/drawing/2014/main" id="{381DD5B8-4DDD-41EB-B9DE-CD177E853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sp>
        <p:nvSpPr>
          <p:cNvPr id="7" name="Rectangle 1">
            <a:extLst>
              <a:ext uri="{FF2B5EF4-FFF2-40B4-BE49-F238E27FC236}">
                <a16:creationId xmlns:a16="http://schemas.microsoft.com/office/drawing/2014/main" id="{7ED15C02-559F-4706-8D52-41782A5B510A}"/>
              </a:ext>
            </a:extLst>
          </p:cNvPr>
          <p:cNvSpPr>
            <a:spLocks noChangeArrowheads="1"/>
          </p:cNvSpPr>
          <p:nvPr/>
        </p:nvSpPr>
        <p:spPr bwMode="auto">
          <a:xfrm>
            <a:off x="2478157" y="4560532"/>
            <a:ext cx="83767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latin typeface="Söhne Mono"/>
              </a:rPr>
              <a:t>Since </a:t>
            </a:r>
            <a:r>
              <a:rPr kumimoji="0" lang="en-US" altLang="en-US" sz="2400" b="1" i="0" u="none" strike="noStrike" cap="none" normalizeH="0" baseline="0" dirty="0">
                <a:ln>
                  <a:noFill/>
                </a:ln>
                <a:effectLst/>
                <a:latin typeface="Söhne Mono"/>
              </a:rPr>
              <a:t>.count()</a:t>
            </a:r>
            <a:r>
              <a:rPr kumimoji="0" lang="en-US" altLang="en-US" sz="1600" b="0" i="0" u="none" strike="noStrike" cap="none" normalizeH="0" baseline="0" dirty="0">
                <a:ln>
                  <a:noFill/>
                </a:ln>
                <a:effectLst/>
                <a:latin typeface="Söhne"/>
              </a:rPr>
              <a:t> is deprecated, I used 2 different query to check the number of events recorded </a:t>
            </a:r>
            <a:endParaRPr kumimoji="0" lang="en-US" altLang="en-US" sz="2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46151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D7877D-BFA0-4004-A2A6-3C5724ADA9DD}"/>
              </a:ext>
            </a:extLst>
          </p:cNvPr>
          <p:cNvPicPr>
            <a:picLocks noChangeAspect="1"/>
          </p:cNvPicPr>
          <p:nvPr/>
        </p:nvPicPr>
        <p:blipFill>
          <a:blip r:embed="rId2"/>
          <a:stretch>
            <a:fillRect/>
          </a:stretch>
        </p:blipFill>
        <p:spPr>
          <a:xfrm>
            <a:off x="2639102" y="2478255"/>
            <a:ext cx="6544588" cy="781159"/>
          </a:xfrm>
          <a:prstGeom prst="rect">
            <a:avLst/>
          </a:prstGeom>
        </p:spPr>
      </p:pic>
      <p:sp>
        <p:nvSpPr>
          <p:cNvPr id="3" name="Rectangle 2">
            <a:extLst>
              <a:ext uri="{FF2B5EF4-FFF2-40B4-BE49-F238E27FC236}">
                <a16:creationId xmlns:a16="http://schemas.microsoft.com/office/drawing/2014/main" id="{15B115FE-0E39-4449-9EE8-4445D97EF83B}"/>
              </a:ext>
            </a:extLst>
          </p:cNvPr>
          <p:cNvSpPr/>
          <p:nvPr/>
        </p:nvSpPr>
        <p:spPr>
          <a:xfrm>
            <a:off x="2639102" y="604290"/>
            <a:ext cx="7000891" cy="923330"/>
          </a:xfrm>
          <a:prstGeom prst="rect">
            <a:avLst/>
          </a:prstGeom>
        </p:spPr>
        <p:txBody>
          <a:bodyPr wrap="none">
            <a:spAutoFit/>
          </a:bodyPr>
          <a:lstStyle/>
          <a:p>
            <a:r>
              <a:rPr lang="en-US" dirty="0"/>
              <a:t>Task 3.2</a:t>
            </a:r>
          </a:p>
          <a:p>
            <a:endParaRPr lang="en-US" dirty="0"/>
          </a:p>
          <a:p>
            <a:r>
              <a:rPr lang="en-US" dirty="0"/>
              <a:t>Compare the crew's wins to the impostors' wins and provide the counts. </a:t>
            </a:r>
          </a:p>
        </p:txBody>
      </p:sp>
      <p:pic>
        <p:nvPicPr>
          <p:cNvPr id="4" name="Picture 3">
            <a:extLst>
              <a:ext uri="{FF2B5EF4-FFF2-40B4-BE49-F238E27FC236}">
                <a16:creationId xmlns:a16="http://schemas.microsoft.com/office/drawing/2014/main" id="{E83B0958-21EF-4FD9-9C38-DD8BD459C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pic>
        <p:nvPicPr>
          <p:cNvPr id="6" name="Picture 5">
            <a:extLst>
              <a:ext uri="{FF2B5EF4-FFF2-40B4-BE49-F238E27FC236}">
                <a16:creationId xmlns:a16="http://schemas.microsoft.com/office/drawing/2014/main" id="{9C9DA605-6C10-4757-849F-D4245E405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732" y="3759476"/>
            <a:ext cx="4743450" cy="2647950"/>
          </a:xfrm>
          <a:prstGeom prst="rect">
            <a:avLst/>
          </a:prstGeom>
          <a:ln>
            <a:noFill/>
          </a:ln>
          <a:effectLst>
            <a:softEdge rad="112500"/>
          </a:effectLst>
        </p:spPr>
      </p:pic>
      <p:sp>
        <p:nvSpPr>
          <p:cNvPr id="7" name="Rectangle 6">
            <a:extLst>
              <a:ext uri="{FF2B5EF4-FFF2-40B4-BE49-F238E27FC236}">
                <a16:creationId xmlns:a16="http://schemas.microsoft.com/office/drawing/2014/main" id="{7FBCD756-7B8A-44D8-9978-FD9C6235B071}"/>
              </a:ext>
            </a:extLst>
          </p:cNvPr>
          <p:cNvSpPr/>
          <p:nvPr/>
        </p:nvSpPr>
        <p:spPr>
          <a:xfrm>
            <a:off x="1499312" y="3883122"/>
            <a:ext cx="6096000" cy="1200329"/>
          </a:xfrm>
          <a:prstGeom prst="rect">
            <a:avLst/>
          </a:prstGeom>
        </p:spPr>
        <p:txBody>
          <a:bodyPr>
            <a:spAutoFit/>
          </a:bodyPr>
          <a:lstStyle/>
          <a:p>
            <a:r>
              <a:rPr lang="en-US" dirty="0">
                <a:latin typeface="Söhne"/>
              </a:rPr>
              <a:t>One query counts the number of documents where '</a:t>
            </a:r>
            <a:r>
              <a:rPr lang="en-US" dirty="0" err="1">
                <a:latin typeface="Söhne"/>
              </a:rPr>
              <a:t>Game_Feed.Game</a:t>
            </a:r>
            <a:r>
              <a:rPr lang="en-US" dirty="0">
                <a:latin typeface="Söhne"/>
              </a:rPr>
              <a:t> Feed' matches "Crew Win" (323 occurrences), and the other counts those matching </a:t>
            </a:r>
          </a:p>
          <a:p>
            <a:r>
              <a:rPr lang="en-US" dirty="0">
                <a:latin typeface="Söhne"/>
              </a:rPr>
              <a:t>"Impostor Win" (176 occurrences).</a:t>
            </a:r>
            <a:endParaRPr lang="en-US" dirty="0"/>
          </a:p>
        </p:txBody>
      </p:sp>
    </p:spTree>
    <p:extLst>
      <p:ext uri="{BB962C8B-B14F-4D97-AF65-F5344CB8AC3E}">
        <p14:creationId xmlns:p14="http://schemas.microsoft.com/office/powerpoint/2010/main" val="145870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C4F018-1283-4703-AF77-C9B95E109472}"/>
              </a:ext>
            </a:extLst>
          </p:cNvPr>
          <p:cNvPicPr>
            <a:picLocks noChangeAspect="1"/>
          </p:cNvPicPr>
          <p:nvPr/>
        </p:nvPicPr>
        <p:blipFill>
          <a:blip r:embed="rId2"/>
          <a:stretch>
            <a:fillRect/>
          </a:stretch>
        </p:blipFill>
        <p:spPr>
          <a:xfrm>
            <a:off x="2220584" y="3069627"/>
            <a:ext cx="2941332" cy="718746"/>
          </a:xfrm>
          <a:prstGeom prst="rect">
            <a:avLst/>
          </a:prstGeom>
        </p:spPr>
      </p:pic>
      <p:sp>
        <p:nvSpPr>
          <p:cNvPr id="4" name="Rectangle 3">
            <a:extLst>
              <a:ext uri="{FF2B5EF4-FFF2-40B4-BE49-F238E27FC236}">
                <a16:creationId xmlns:a16="http://schemas.microsoft.com/office/drawing/2014/main" id="{D81241C0-B00A-4EF7-8513-305974A1092D}"/>
              </a:ext>
            </a:extLst>
          </p:cNvPr>
          <p:cNvSpPr/>
          <p:nvPr/>
        </p:nvSpPr>
        <p:spPr>
          <a:xfrm>
            <a:off x="2639102" y="604290"/>
            <a:ext cx="6435416" cy="923330"/>
          </a:xfrm>
          <a:prstGeom prst="rect">
            <a:avLst/>
          </a:prstGeom>
        </p:spPr>
        <p:txBody>
          <a:bodyPr wrap="none">
            <a:spAutoFit/>
          </a:bodyPr>
          <a:lstStyle/>
          <a:p>
            <a:r>
              <a:rPr lang="en-US" dirty="0"/>
              <a:t>Task 3.3</a:t>
            </a:r>
          </a:p>
          <a:p>
            <a:endParaRPr lang="en-US" dirty="0"/>
          </a:p>
          <a:p>
            <a:r>
              <a:rPr lang="en-US" dirty="0"/>
              <a:t>List the maps played and the total number of games on each map. </a:t>
            </a:r>
          </a:p>
        </p:txBody>
      </p:sp>
      <p:pic>
        <p:nvPicPr>
          <p:cNvPr id="5" name="Picture 4">
            <a:extLst>
              <a:ext uri="{FF2B5EF4-FFF2-40B4-BE49-F238E27FC236}">
                <a16:creationId xmlns:a16="http://schemas.microsoft.com/office/drawing/2014/main" id="{F28404E9-0600-4647-90CB-898E56820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grpSp>
        <p:nvGrpSpPr>
          <p:cNvPr id="7" name="Group 6">
            <a:extLst>
              <a:ext uri="{FF2B5EF4-FFF2-40B4-BE49-F238E27FC236}">
                <a16:creationId xmlns:a16="http://schemas.microsoft.com/office/drawing/2014/main" id="{C0FBEE42-175B-4FD8-A30C-AB5189F5444B}"/>
              </a:ext>
            </a:extLst>
          </p:cNvPr>
          <p:cNvGrpSpPr/>
          <p:nvPr/>
        </p:nvGrpSpPr>
        <p:grpSpPr>
          <a:xfrm>
            <a:off x="2135481" y="1992565"/>
            <a:ext cx="8930084" cy="718746"/>
            <a:chOff x="2135481" y="1992564"/>
            <a:chExt cx="7372400" cy="409837"/>
          </a:xfrm>
        </p:grpSpPr>
        <p:pic>
          <p:nvPicPr>
            <p:cNvPr id="2" name="Picture 1">
              <a:extLst>
                <a:ext uri="{FF2B5EF4-FFF2-40B4-BE49-F238E27FC236}">
                  <a16:creationId xmlns:a16="http://schemas.microsoft.com/office/drawing/2014/main" id="{8DCE7DB2-2C9F-475E-8BE6-0E2D9078EE53}"/>
                </a:ext>
              </a:extLst>
            </p:cNvPr>
            <p:cNvPicPr>
              <a:picLocks noChangeAspect="1"/>
            </p:cNvPicPr>
            <p:nvPr/>
          </p:nvPicPr>
          <p:blipFill rotWithShape="1">
            <a:blip r:embed="rId4"/>
            <a:srcRect r="37529" b="-49147"/>
            <a:stretch/>
          </p:blipFill>
          <p:spPr>
            <a:xfrm>
              <a:off x="2205739" y="1992564"/>
              <a:ext cx="7302142" cy="326788"/>
            </a:xfrm>
            <a:prstGeom prst="rect">
              <a:avLst/>
            </a:prstGeom>
          </p:spPr>
        </p:pic>
        <p:pic>
          <p:nvPicPr>
            <p:cNvPr id="6" name="Picture 5">
              <a:extLst>
                <a:ext uri="{FF2B5EF4-FFF2-40B4-BE49-F238E27FC236}">
                  <a16:creationId xmlns:a16="http://schemas.microsoft.com/office/drawing/2014/main" id="{CCB1AD58-2FFC-415F-B308-589B9B93FFF8}"/>
                </a:ext>
              </a:extLst>
            </p:cNvPr>
            <p:cNvPicPr>
              <a:picLocks noChangeAspect="1"/>
            </p:cNvPicPr>
            <p:nvPr/>
          </p:nvPicPr>
          <p:blipFill rotWithShape="1">
            <a:blip r:embed="rId4"/>
            <a:srcRect l="62074"/>
            <a:stretch/>
          </p:blipFill>
          <p:spPr>
            <a:xfrm>
              <a:off x="2135481" y="2183295"/>
              <a:ext cx="4433046" cy="219106"/>
            </a:xfrm>
            <a:prstGeom prst="rect">
              <a:avLst/>
            </a:prstGeom>
          </p:spPr>
        </p:pic>
      </p:grpSp>
      <p:pic>
        <p:nvPicPr>
          <p:cNvPr id="11" name="Picture 10">
            <a:extLst>
              <a:ext uri="{FF2B5EF4-FFF2-40B4-BE49-F238E27FC236}">
                <a16:creationId xmlns:a16="http://schemas.microsoft.com/office/drawing/2014/main" id="{B502AE7C-A41E-4701-88B9-2A54C3CB5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3504" y="4455536"/>
            <a:ext cx="2960362" cy="1640534"/>
          </a:xfrm>
          <a:prstGeom prst="rect">
            <a:avLst/>
          </a:prstGeom>
        </p:spPr>
      </p:pic>
      <p:pic>
        <p:nvPicPr>
          <p:cNvPr id="13" name="Picture 12">
            <a:extLst>
              <a:ext uri="{FF2B5EF4-FFF2-40B4-BE49-F238E27FC236}">
                <a16:creationId xmlns:a16="http://schemas.microsoft.com/office/drawing/2014/main" id="{2DA50F6A-594C-4270-90C0-237780793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5819" y="4455536"/>
            <a:ext cx="2960362" cy="1640534"/>
          </a:xfrm>
          <a:prstGeom prst="rect">
            <a:avLst/>
          </a:prstGeom>
        </p:spPr>
      </p:pic>
      <p:pic>
        <p:nvPicPr>
          <p:cNvPr id="15" name="Picture 14">
            <a:extLst>
              <a:ext uri="{FF2B5EF4-FFF2-40B4-BE49-F238E27FC236}">
                <a16:creationId xmlns:a16="http://schemas.microsoft.com/office/drawing/2014/main" id="{A132C351-3B7B-4BE9-AB65-D12F789BD9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337" y="4455536"/>
            <a:ext cx="2917929" cy="1640534"/>
          </a:xfrm>
          <a:prstGeom prst="rect">
            <a:avLst/>
          </a:prstGeom>
        </p:spPr>
      </p:pic>
      <p:sp>
        <p:nvSpPr>
          <p:cNvPr id="16" name="Rectangle 15">
            <a:extLst>
              <a:ext uri="{FF2B5EF4-FFF2-40B4-BE49-F238E27FC236}">
                <a16:creationId xmlns:a16="http://schemas.microsoft.com/office/drawing/2014/main" id="{7482C3AC-F7F2-46A8-B8ED-104CEC500961}"/>
              </a:ext>
            </a:extLst>
          </p:cNvPr>
          <p:cNvSpPr/>
          <p:nvPr/>
        </p:nvSpPr>
        <p:spPr>
          <a:xfrm>
            <a:off x="5314121" y="2861463"/>
            <a:ext cx="6096000" cy="1200329"/>
          </a:xfrm>
          <a:prstGeom prst="rect">
            <a:avLst/>
          </a:prstGeom>
        </p:spPr>
        <p:txBody>
          <a:bodyPr>
            <a:spAutoFit/>
          </a:bodyPr>
          <a:lstStyle/>
          <a:p>
            <a:r>
              <a:rPr lang="en-US" dirty="0">
                <a:latin typeface="Söhne"/>
              </a:rPr>
              <a:t>aggregation pipeline that unwinds the '</a:t>
            </a:r>
            <a:r>
              <a:rPr lang="en-US" dirty="0" err="1">
                <a:latin typeface="Söhne"/>
              </a:rPr>
              <a:t>Game_Feed</a:t>
            </a:r>
            <a:r>
              <a:rPr lang="en-US" dirty="0">
                <a:latin typeface="Söhne"/>
              </a:rPr>
              <a:t>' array, matches documents with a non-empty '</a:t>
            </a:r>
            <a:r>
              <a:rPr lang="en-US" dirty="0" err="1">
                <a:latin typeface="Söhne"/>
              </a:rPr>
              <a:t>Game_Feed.Event</a:t>
            </a:r>
            <a:r>
              <a:rPr lang="en-US" dirty="0">
                <a:latin typeface="Söhne"/>
              </a:rPr>
              <a:t>', and groups the results by '</a:t>
            </a:r>
            <a:r>
              <a:rPr lang="en-US" dirty="0" err="1">
                <a:latin typeface="Söhne"/>
              </a:rPr>
              <a:t>Game_Feed.Map</a:t>
            </a:r>
            <a:r>
              <a:rPr lang="en-US" dirty="0">
                <a:latin typeface="Söhne"/>
              </a:rPr>
              <a:t>' while counting the occurrences.</a:t>
            </a:r>
            <a:endParaRPr lang="en-US" dirty="0"/>
          </a:p>
        </p:txBody>
      </p:sp>
    </p:spTree>
    <p:extLst>
      <p:ext uri="{BB962C8B-B14F-4D97-AF65-F5344CB8AC3E}">
        <p14:creationId xmlns:p14="http://schemas.microsoft.com/office/powerpoint/2010/main" val="1604429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A96181-8900-42A9-9C39-B0DAD39DB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689" y="1750115"/>
            <a:ext cx="4762500" cy="4762500"/>
          </a:xfrm>
          <a:prstGeom prst="rect">
            <a:avLst/>
          </a:prstGeom>
        </p:spPr>
      </p:pic>
      <p:pic>
        <p:nvPicPr>
          <p:cNvPr id="3" name="Picture 2">
            <a:extLst>
              <a:ext uri="{FF2B5EF4-FFF2-40B4-BE49-F238E27FC236}">
                <a16:creationId xmlns:a16="http://schemas.microsoft.com/office/drawing/2014/main" id="{90E7C1B7-3AEC-4F58-B8A5-A9CD597B30D3}"/>
              </a:ext>
            </a:extLst>
          </p:cNvPr>
          <p:cNvPicPr>
            <a:picLocks noChangeAspect="1"/>
          </p:cNvPicPr>
          <p:nvPr/>
        </p:nvPicPr>
        <p:blipFill rotWithShape="1">
          <a:blip r:embed="rId3"/>
          <a:srcRect t="8012"/>
          <a:stretch/>
        </p:blipFill>
        <p:spPr>
          <a:xfrm>
            <a:off x="1140569" y="3056995"/>
            <a:ext cx="4356525" cy="372005"/>
          </a:xfrm>
          <a:prstGeom prst="rect">
            <a:avLst/>
          </a:prstGeom>
        </p:spPr>
      </p:pic>
      <p:sp>
        <p:nvSpPr>
          <p:cNvPr id="4" name="Rectangle 3">
            <a:extLst>
              <a:ext uri="{FF2B5EF4-FFF2-40B4-BE49-F238E27FC236}">
                <a16:creationId xmlns:a16="http://schemas.microsoft.com/office/drawing/2014/main" id="{A24B9432-990F-4FEC-A834-775966452F04}"/>
              </a:ext>
            </a:extLst>
          </p:cNvPr>
          <p:cNvSpPr/>
          <p:nvPr/>
        </p:nvSpPr>
        <p:spPr>
          <a:xfrm>
            <a:off x="2639102" y="604290"/>
            <a:ext cx="7791235" cy="923330"/>
          </a:xfrm>
          <a:prstGeom prst="rect">
            <a:avLst/>
          </a:prstGeom>
        </p:spPr>
        <p:txBody>
          <a:bodyPr wrap="none">
            <a:spAutoFit/>
          </a:bodyPr>
          <a:lstStyle/>
          <a:p>
            <a:r>
              <a:rPr lang="en-US" dirty="0"/>
              <a:t>Task 3.4</a:t>
            </a:r>
          </a:p>
          <a:p>
            <a:endParaRPr lang="en-US" dirty="0"/>
          </a:p>
          <a:p>
            <a:r>
              <a:rPr lang="en-US" dirty="0"/>
              <a:t>Determine the total instances of crew members skipping a vote across all games. </a:t>
            </a:r>
          </a:p>
        </p:txBody>
      </p:sp>
      <p:pic>
        <p:nvPicPr>
          <p:cNvPr id="5" name="Picture 4">
            <a:extLst>
              <a:ext uri="{FF2B5EF4-FFF2-40B4-BE49-F238E27FC236}">
                <a16:creationId xmlns:a16="http://schemas.microsoft.com/office/drawing/2014/main" id="{575CBC73-741F-41D1-B522-CD31DC6E2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grpSp>
        <p:nvGrpSpPr>
          <p:cNvPr id="7" name="Group 6">
            <a:extLst>
              <a:ext uri="{FF2B5EF4-FFF2-40B4-BE49-F238E27FC236}">
                <a16:creationId xmlns:a16="http://schemas.microsoft.com/office/drawing/2014/main" id="{40F990D3-641B-4843-92AC-2A7A28E8A1B2}"/>
              </a:ext>
            </a:extLst>
          </p:cNvPr>
          <p:cNvGrpSpPr/>
          <p:nvPr/>
        </p:nvGrpSpPr>
        <p:grpSpPr>
          <a:xfrm>
            <a:off x="1140569" y="2028175"/>
            <a:ext cx="9500927" cy="701773"/>
            <a:chOff x="689995" y="2176034"/>
            <a:chExt cx="7963675" cy="377392"/>
          </a:xfrm>
        </p:grpSpPr>
        <p:pic>
          <p:nvPicPr>
            <p:cNvPr id="2" name="Picture 1">
              <a:extLst>
                <a:ext uri="{FF2B5EF4-FFF2-40B4-BE49-F238E27FC236}">
                  <a16:creationId xmlns:a16="http://schemas.microsoft.com/office/drawing/2014/main" id="{561FFB75-C04B-41F7-AE85-7AD2E1CFFA4C}"/>
                </a:ext>
              </a:extLst>
            </p:cNvPr>
            <p:cNvPicPr>
              <a:picLocks noChangeAspect="1"/>
            </p:cNvPicPr>
            <p:nvPr/>
          </p:nvPicPr>
          <p:blipFill rotWithShape="1">
            <a:blip r:embed="rId5"/>
            <a:srcRect t="1" r="30798" b="-4762"/>
            <a:stretch/>
          </p:blipFill>
          <p:spPr>
            <a:xfrm>
              <a:off x="703247" y="2176034"/>
              <a:ext cx="7950423" cy="209579"/>
            </a:xfrm>
            <a:prstGeom prst="rect">
              <a:avLst/>
            </a:prstGeom>
          </p:spPr>
        </p:pic>
        <p:pic>
          <p:nvPicPr>
            <p:cNvPr id="6" name="Picture 5">
              <a:extLst>
                <a:ext uri="{FF2B5EF4-FFF2-40B4-BE49-F238E27FC236}">
                  <a16:creationId xmlns:a16="http://schemas.microsoft.com/office/drawing/2014/main" id="{1D2C406D-8BE3-46EF-B867-2870F142E9EB}"/>
                </a:ext>
              </a:extLst>
            </p:cNvPr>
            <p:cNvPicPr>
              <a:picLocks noChangeAspect="1"/>
            </p:cNvPicPr>
            <p:nvPr/>
          </p:nvPicPr>
          <p:blipFill rotWithShape="1">
            <a:blip r:embed="rId5"/>
            <a:srcRect l="69202"/>
            <a:stretch/>
          </p:blipFill>
          <p:spPr>
            <a:xfrm>
              <a:off x="689995" y="2353373"/>
              <a:ext cx="3538329" cy="200053"/>
            </a:xfrm>
            <a:prstGeom prst="rect">
              <a:avLst/>
            </a:prstGeom>
          </p:spPr>
        </p:pic>
      </p:grpSp>
      <p:sp>
        <p:nvSpPr>
          <p:cNvPr id="10" name="Rectangle 9">
            <a:extLst>
              <a:ext uri="{FF2B5EF4-FFF2-40B4-BE49-F238E27FC236}">
                <a16:creationId xmlns:a16="http://schemas.microsoft.com/office/drawing/2014/main" id="{78AC3859-AB4F-420D-BCDB-1420708CD005}"/>
              </a:ext>
            </a:extLst>
          </p:cNvPr>
          <p:cNvSpPr/>
          <p:nvPr/>
        </p:nvSpPr>
        <p:spPr>
          <a:xfrm>
            <a:off x="1037811" y="4060531"/>
            <a:ext cx="6096000" cy="923330"/>
          </a:xfrm>
          <a:prstGeom prst="rect">
            <a:avLst/>
          </a:prstGeom>
        </p:spPr>
        <p:txBody>
          <a:bodyPr>
            <a:spAutoFit/>
          </a:bodyPr>
          <a:lstStyle/>
          <a:p>
            <a:r>
              <a:rPr lang="en-US" dirty="0">
                <a:latin typeface="Söhne"/>
              </a:rPr>
              <a:t>aggregation pipeline that unwinds the '</a:t>
            </a:r>
            <a:r>
              <a:rPr lang="en-US" dirty="0" err="1">
                <a:latin typeface="Söhne"/>
              </a:rPr>
              <a:t>Game_Feed</a:t>
            </a:r>
            <a:r>
              <a:rPr lang="en-US" dirty="0">
                <a:latin typeface="Söhne"/>
              </a:rPr>
              <a:t>' array and groups the documents to count the total number of occurrences where '</a:t>
            </a:r>
            <a:r>
              <a:rPr lang="en-US" dirty="0" err="1">
                <a:latin typeface="Söhne"/>
              </a:rPr>
              <a:t>Game_Feed.Votes</a:t>
            </a:r>
            <a:r>
              <a:rPr lang="en-US" dirty="0">
                <a:latin typeface="Söhne"/>
              </a:rPr>
              <a:t> Off Code' equals 0.</a:t>
            </a:r>
            <a:endParaRPr lang="en-US" dirty="0"/>
          </a:p>
        </p:txBody>
      </p:sp>
    </p:spTree>
    <p:extLst>
      <p:ext uri="{BB962C8B-B14F-4D97-AF65-F5344CB8AC3E}">
        <p14:creationId xmlns:p14="http://schemas.microsoft.com/office/powerpoint/2010/main" val="638299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A7AAF-01FF-4046-8A13-16767FEEB64C}"/>
              </a:ext>
            </a:extLst>
          </p:cNvPr>
          <p:cNvPicPr>
            <a:picLocks noChangeAspect="1"/>
          </p:cNvPicPr>
          <p:nvPr/>
        </p:nvPicPr>
        <p:blipFill rotWithShape="1">
          <a:blip r:embed="rId2"/>
          <a:srcRect t="9139"/>
          <a:stretch/>
        </p:blipFill>
        <p:spPr>
          <a:xfrm>
            <a:off x="1580349" y="3015266"/>
            <a:ext cx="4279248" cy="365551"/>
          </a:xfrm>
          <a:prstGeom prst="rect">
            <a:avLst/>
          </a:prstGeom>
        </p:spPr>
      </p:pic>
      <p:sp>
        <p:nvSpPr>
          <p:cNvPr id="4" name="Rectangle 3">
            <a:extLst>
              <a:ext uri="{FF2B5EF4-FFF2-40B4-BE49-F238E27FC236}">
                <a16:creationId xmlns:a16="http://schemas.microsoft.com/office/drawing/2014/main" id="{EFBDB09D-61EB-428C-B93E-A740CD63ECB6}"/>
              </a:ext>
            </a:extLst>
          </p:cNvPr>
          <p:cNvSpPr/>
          <p:nvPr/>
        </p:nvSpPr>
        <p:spPr>
          <a:xfrm>
            <a:off x="2639102" y="604290"/>
            <a:ext cx="8974508" cy="923330"/>
          </a:xfrm>
          <a:prstGeom prst="rect">
            <a:avLst/>
          </a:prstGeom>
        </p:spPr>
        <p:txBody>
          <a:bodyPr wrap="none">
            <a:spAutoFit/>
          </a:bodyPr>
          <a:lstStyle/>
          <a:p>
            <a:r>
              <a:rPr lang="en-US" dirty="0"/>
              <a:t>Task 3.5</a:t>
            </a:r>
          </a:p>
          <a:p>
            <a:endParaRPr lang="en-US" dirty="0"/>
          </a:p>
          <a:p>
            <a:r>
              <a:rPr lang="en-US" dirty="0"/>
              <a:t>Calculate the total occurrences of crew members voting against imposters across all matches. </a:t>
            </a:r>
          </a:p>
        </p:txBody>
      </p:sp>
      <p:pic>
        <p:nvPicPr>
          <p:cNvPr id="5" name="Picture 4">
            <a:extLst>
              <a:ext uri="{FF2B5EF4-FFF2-40B4-BE49-F238E27FC236}">
                <a16:creationId xmlns:a16="http://schemas.microsoft.com/office/drawing/2014/main" id="{79550156-638E-44CE-B841-80AD61305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grpSp>
        <p:nvGrpSpPr>
          <p:cNvPr id="7" name="Group 6">
            <a:extLst>
              <a:ext uri="{FF2B5EF4-FFF2-40B4-BE49-F238E27FC236}">
                <a16:creationId xmlns:a16="http://schemas.microsoft.com/office/drawing/2014/main" id="{D6EFA212-CA0F-4C67-9706-792E568DE18D}"/>
              </a:ext>
            </a:extLst>
          </p:cNvPr>
          <p:cNvGrpSpPr/>
          <p:nvPr/>
        </p:nvGrpSpPr>
        <p:grpSpPr>
          <a:xfrm>
            <a:off x="1580349" y="2054631"/>
            <a:ext cx="8743093" cy="728325"/>
            <a:chOff x="1580350" y="2054632"/>
            <a:chExt cx="8040728" cy="379402"/>
          </a:xfrm>
        </p:grpSpPr>
        <p:pic>
          <p:nvPicPr>
            <p:cNvPr id="2" name="Picture 1">
              <a:extLst>
                <a:ext uri="{FF2B5EF4-FFF2-40B4-BE49-F238E27FC236}">
                  <a16:creationId xmlns:a16="http://schemas.microsoft.com/office/drawing/2014/main" id="{447ED118-6C45-45F4-9310-2FA782B18ACB}"/>
                </a:ext>
              </a:extLst>
            </p:cNvPr>
            <p:cNvPicPr>
              <a:picLocks noChangeAspect="1"/>
            </p:cNvPicPr>
            <p:nvPr/>
          </p:nvPicPr>
          <p:blipFill rotWithShape="1">
            <a:blip r:embed="rId4"/>
            <a:srcRect t="1" r="30473" b="-4762"/>
            <a:stretch/>
          </p:blipFill>
          <p:spPr>
            <a:xfrm>
              <a:off x="1646610" y="2054632"/>
              <a:ext cx="7974468" cy="209579"/>
            </a:xfrm>
            <a:prstGeom prst="rect">
              <a:avLst/>
            </a:prstGeom>
          </p:spPr>
        </p:pic>
        <p:pic>
          <p:nvPicPr>
            <p:cNvPr id="6" name="Picture 5">
              <a:extLst>
                <a:ext uri="{FF2B5EF4-FFF2-40B4-BE49-F238E27FC236}">
                  <a16:creationId xmlns:a16="http://schemas.microsoft.com/office/drawing/2014/main" id="{5D1C2BDD-0B63-4BF1-979C-A68FE209BB48}"/>
                </a:ext>
              </a:extLst>
            </p:cNvPr>
            <p:cNvPicPr>
              <a:picLocks noChangeAspect="1"/>
            </p:cNvPicPr>
            <p:nvPr/>
          </p:nvPicPr>
          <p:blipFill rotWithShape="1">
            <a:blip r:embed="rId4"/>
            <a:srcRect l="69122" t="-4762" b="-1"/>
            <a:stretch/>
          </p:blipFill>
          <p:spPr>
            <a:xfrm>
              <a:off x="1580350" y="2224455"/>
              <a:ext cx="3541615" cy="209579"/>
            </a:xfrm>
            <a:prstGeom prst="rect">
              <a:avLst/>
            </a:prstGeom>
          </p:spPr>
        </p:pic>
      </p:grpSp>
      <p:pic>
        <p:nvPicPr>
          <p:cNvPr id="9" name="Picture 8">
            <a:extLst>
              <a:ext uri="{FF2B5EF4-FFF2-40B4-BE49-F238E27FC236}">
                <a16:creationId xmlns:a16="http://schemas.microsoft.com/office/drawing/2014/main" id="{1745F8BB-FE79-43F2-A945-0CB5A3E76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8510" y="4401048"/>
            <a:ext cx="4480063" cy="2504762"/>
          </a:xfrm>
          <a:prstGeom prst="rect">
            <a:avLst/>
          </a:prstGeom>
        </p:spPr>
      </p:pic>
      <p:sp>
        <p:nvSpPr>
          <p:cNvPr id="10" name="Rectangle 9">
            <a:extLst>
              <a:ext uri="{FF2B5EF4-FFF2-40B4-BE49-F238E27FC236}">
                <a16:creationId xmlns:a16="http://schemas.microsoft.com/office/drawing/2014/main" id="{9FD77D2C-C42C-4204-A011-A00292B96116}"/>
              </a:ext>
            </a:extLst>
          </p:cNvPr>
          <p:cNvSpPr/>
          <p:nvPr/>
        </p:nvSpPr>
        <p:spPr>
          <a:xfrm>
            <a:off x="1652397" y="4051308"/>
            <a:ext cx="6096000" cy="923330"/>
          </a:xfrm>
          <a:prstGeom prst="rect">
            <a:avLst/>
          </a:prstGeom>
        </p:spPr>
        <p:txBody>
          <a:bodyPr>
            <a:spAutoFit/>
          </a:bodyPr>
          <a:lstStyle/>
          <a:p>
            <a:r>
              <a:rPr lang="en-US" dirty="0">
                <a:latin typeface="Söhne"/>
              </a:rPr>
              <a:t>aggregation pipeline that unwinds the '</a:t>
            </a:r>
            <a:r>
              <a:rPr lang="en-US" dirty="0" err="1">
                <a:latin typeface="Söhne"/>
              </a:rPr>
              <a:t>Game_Feed</a:t>
            </a:r>
            <a:r>
              <a:rPr lang="en-US" dirty="0">
                <a:latin typeface="Söhne"/>
              </a:rPr>
              <a:t>' array and groups the documents to count the total number of occurrences where '</a:t>
            </a:r>
            <a:r>
              <a:rPr lang="en-US" dirty="0" err="1">
                <a:latin typeface="Söhne"/>
              </a:rPr>
              <a:t>Game_Feed.Votes</a:t>
            </a:r>
            <a:r>
              <a:rPr lang="en-US" dirty="0">
                <a:latin typeface="Söhne"/>
              </a:rPr>
              <a:t> Off Code' equals 2.</a:t>
            </a:r>
            <a:endParaRPr lang="en-US" dirty="0"/>
          </a:p>
        </p:txBody>
      </p:sp>
    </p:spTree>
    <p:extLst>
      <p:ext uri="{BB962C8B-B14F-4D97-AF65-F5344CB8AC3E}">
        <p14:creationId xmlns:p14="http://schemas.microsoft.com/office/powerpoint/2010/main" val="395307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F66F6-10EF-4974-9802-1CE86547B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375374"/>
          </a:xfrm>
          <a:prstGeom prst="rect">
            <a:avLst/>
          </a:prstGeom>
        </p:spPr>
      </p:pic>
      <p:sp>
        <p:nvSpPr>
          <p:cNvPr id="2" name="Rectangle 1">
            <a:extLst>
              <a:ext uri="{FF2B5EF4-FFF2-40B4-BE49-F238E27FC236}">
                <a16:creationId xmlns:a16="http://schemas.microsoft.com/office/drawing/2014/main" id="{12FC8B52-740F-4E97-806A-F848C4F57CF0}"/>
              </a:ext>
            </a:extLst>
          </p:cNvPr>
          <p:cNvSpPr/>
          <p:nvPr/>
        </p:nvSpPr>
        <p:spPr>
          <a:xfrm>
            <a:off x="3048000" y="2551837"/>
            <a:ext cx="6096000" cy="3416320"/>
          </a:xfrm>
          <a:prstGeom prst="rect">
            <a:avLst/>
          </a:prstGeom>
        </p:spPr>
        <p:txBody>
          <a:bodyPr>
            <a:spAutoFit/>
          </a:bodyPr>
          <a:lstStyle/>
          <a:p>
            <a:r>
              <a:rPr lang="en-US" dirty="0"/>
              <a:t>This would require analyzing the win-loss ratios, kill counts, and voting patterns to determine if impostors are at a disadvantage or not.</a:t>
            </a:r>
          </a:p>
          <a:p>
            <a:endParaRPr lang="en-US" dirty="0"/>
          </a:p>
          <a:p>
            <a:r>
              <a:rPr lang="en-US" dirty="0"/>
              <a:t>In total crew won 323 times and Imposters won 176 </a:t>
            </a:r>
            <a:r>
              <a:rPr lang="en-US" dirty="0" err="1"/>
              <a:t>times.This</a:t>
            </a:r>
            <a:r>
              <a:rPr lang="en-US" dirty="0"/>
              <a:t> statistics alone leads us to believe that the game is easier for crew.</a:t>
            </a:r>
          </a:p>
          <a:p>
            <a:endParaRPr lang="en-US" dirty="0"/>
          </a:p>
          <a:p>
            <a:r>
              <a:rPr lang="en-US" dirty="0"/>
              <a:t>Across 499 matches there were, 3992 crew members and 997 </a:t>
            </a:r>
            <a:r>
              <a:rPr lang="en-US" dirty="0" err="1"/>
              <a:t>imposters.For</a:t>
            </a:r>
            <a:r>
              <a:rPr lang="en-US" dirty="0"/>
              <a:t> every 10 players only 2 are imposters and 8 are crew members which means the imposters have to convince more people to vote against others.</a:t>
            </a:r>
          </a:p>
        </p:txBody>
      </p:sp>
      <p:sp>
        <p:nvSpPr>
          <p:cNvPr id="3" name="Rectangle 2">
            <a:extLst>
              <a:ext uri="{FF2B5EF4-FFF2-40B4-BE49-F238E27FC236}">
                <a16:creationId xmlns:a16="http://schemas.microsoft.com/office/drawing/2014/main" id="{40592CBD-4F38-4FEF-BCD2-C5DDD64056B7}"/>
              </a:ext>
            </a:extLst>
          </p:cNvPr>
          <p:cNvSpPr/>
          <p:nvPr/>
        </p:nvSpPr>
        <p:spPr>
          <a:xfrm>
            <a:off x="2639102" y="604290"/>
            <a:ext cx="7977825" cy="1200329"/>
          </a:xfrm>
          <a:prstGeom prst="rect">
            <a:avLst/>
          </a:prstGeom>
        </p:spPr>
        <p:txBody>
          <a:bodyPr wrap="none">
            <a:spAutoFit/>
          </a:bodyPr>
          <a:lstStyle/>
          <a:p>
            <a:r>
              <a:rPr lang="en-US" dirty="0"/>
              <a:t>Task 3.6</a:t>
            </a:r>
          </a:p>
          <a:p>
            <a:endParaRPr lang="en-US" dirty="0"/>
          </a:p>
          <a:p>
            <a:r>
              <a:rPr lang="en-US" dirty="0"/>
              <a:t>Share your opinion on whether the game is more or less challenging for impostors, </a:t>
            </a:r>
          </a:p>
          <a:p>
            <a:r>
              <a:rPr lang="en-US" dirty="0"/>
              <a:t>supported by insights from the data. </a:t>
            </a:r>
          </a:p>
        </p:txBody>
      </p:sp>
      <p:pic>
        <p:nvPicPr>
          <p:cNvPr id="4" name="Picture 3">
            <a:extLst>
              <a:ext uri="{FF2B5EF4-FFF2-40B4-BE49-F238E27FC236}">
                <a16:creationId xmlns:a16="http://schemas.microsoft.com/office/drawing/2014/main" id="{27C1BB1E-F257-4DCC-9D71-2C82FAA04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spTree>
    <p:extLst>
      <p:ext uri="{BB962C8B-B14F-4D97-AF65-F5344CB8AC3E}">
        <p14:creationId xmlns:p14="http://schemas.microsoft.com/office/powerpoint/2010/main" val="166517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B437BF-765E-4115-8E4D-4DE2AD85A501}"/>
              </a:ext>
            </a:extLst>
          </p:cNvPr>
          <p:cNvPicPr>
            <a:picLocks noChangeAspect="1"/>
          </p:cNvPicPr>
          <p:nvPr/>
        </p:nvPicPr>
        <p:blipFill>
          <a:blip r:embed="rId2"/>
          <a:stretch>
            <a:fillRect/>
          </a:stretch>
        </p:blipFill>
        <p:spPr>
          <a:xfrm>
            <a:off x="2193953" y="2145380"/>
            <a:ext cx="8066543" cy="558063"/>
          </a:xfrm>
          <a:prstGeom prst="rect">
            <a:avLst/>
          </a:prstGeom>
        </p:spPr>
      </p:pic>
      <p:sp>
        <p:nvSpPr>
          <p:cNvPr id="3" name="Rectangle 2">
            <a:extLst>
              <a:ext uri="{FF2B5EF4-FFF2-40B4-BE49-F238E27FC236}">
                <a16:creationId xmlns:a16="http://schemas.microsoft.com/office/drawing/2014/main" id="{6A9EF286-E90D-4519-A505-D8751A39580D}"/>
              </a:ext>
            </a:extLst>
          </p:cNvPr>
          <p:cNvSpPr/>
          <p:nvPr/>
        </p:nvSpPr>
        <p:spPr>
          <a:xfrm>
            <a:off x="2639102" y="604290"/>
            <a:ext cx="4667816" cy="923330"/>
          </a:xfrm>
          <a:prstGeom prst="rect">
            <a:avLst/>
          </a:prstGeom>
        </p:spPr>
        <p:txBody>
          <a:bodyPr wrap="none">
            <a:spAutoFit/>
          </a:bodyPr>
          <a:lstStyle/>
          <a:p>
            <a:r>
              <a:rPr lang="en-US" dirty="0"/>
              <a:t>Task 4.1</a:t>
            </a:r>
          </a:p>
          <a:p>
            <a:endParaRPr lang="en-US" dirty="0"/>
          </a:p>
          <a:p>
            <a:r>
              <a:rPr lang="en-US" dirty="0"/>
              <a:t>Find the count of unique players in the dataset. </a:t>
            </a:r>
          </a:p>
        </p:txBody>
      </p:sp>
      <p:pic>
        <p:nvPicPr>
          <p:cNvPr id="4" name="Picture 3">
            <a:extLst>
              <a:ext uri="{FF2B5EF4-FFF2-40B4-BE49-F238E27FC236}">
                <a16:creationId xmlns:a16="http://schemas.microsoft.com/office/drawing/2014/main" id="{36E642D6-7C80-4657-9AFD-311F8CE32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pic>
        <p:nvPicPr>
          <p:cNvPr id="8" name="Picture 7">
            <a:extLst>
              <a:ext uri="{FF2B5EF4-FFF2-40B4-BE49-F238E27FC236}">
                <a16:creationId xmlns:a16="http://schemas.microsoft.com/office/drawing/2014/main" id="{C8399F58-10A3-4F54-A5B9-59D941E5E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8990" y="4200827"/>
            <a:ext cx="1816110" cy="1816110"/>
          </a:xfrm>
          <a:prstGeom prst="rect">
            <a:avLst/>
          </a:prstGeom>
        </p:spPr>
      </p:pic>
      <p:pic>
        <p:nvPicPr>
          <p:cNvPr id="10" name="Picture 9">
            <a:extLst>
              <a:ext uri="{FF2B5EF4-FFF2-40B4-BE49-F238E27FC236}">
                <a16:creationId xmlns:a16="http://schemas.microsoft.com/office/drawing/2014/main" id="{CB3038E5-22A6-447E-9117-4DFC08A50A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7662" y="4103197"/>
            <a:ext cx="1859432" cy="1859432"/>
          </a:xfrm>
          <a:prstGeom prst="rect">
            <a:avLst/>
          </a:prstGeom>
        </p:spPr>
      </p:pic>
      <p:pic>
        <p:nvPicPr>
          <p:cNvPr id="12" name="Picture 11">
            <a:extLst>
              <a:ext uri="{FF2B5EF4-FFF2-40B4-BE49-F238E27FC236}">
                <a16:creationId xmlns:a16="http://schemas.microsoft.com/office/drawing/2014/main" id="{0D767134-4D7D-42C2-9A55-A6FA442657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521" y="4011029"/>
            <a:ext cx="1369065" cy="2434980"/>
          </a:xfrm>
          <a:prstGeom prst="rect">
            <a:avLst/>
          </a:prstGeom>
        </p:spPr>
      </p:pic>
      <p:pic>
        <p:nvPicPr>
          <p:cNvPr id="14" name="Picture 13">
            <a:extLst>
              <a:ext uri="{FF2B5EF4-FFF2-40B4-BE49-F238E27FC236}">
                <a16:creationId xmlns:a16="http://schemas.microsoft.com/office/drawing/2014/main" id="{A672478C-D2C6-4964-B658-6B5F55979F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3308" y="4436550"/>
            <a:ext cx="1583937" cy="1583937"/>
          </a:xfrm>
          <a:prstGeom prst="rect">
            <a:avLst/>
          </a:prstGeom>
        </p:spPr>
      </p:pic>
      <p:pic>
        <p:nvPicPr>
          <p:cNvPr id="16" name="Picture 15">
            <a:extLst>
              <a:ext uri="{FF2B5EF4-FFF2-40B4-BE49-F238E27FC236}">
                <a16:creationId xmlns:a16="http://schemas.microsoft.com/office/drawing/2014/main" id="{EDCA6155-DD94-405D-8D72-E2770C59BA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40742">
            <a:off x="8582222" y="4396431"/>
            <a:ext cx="1248130" cy="1664173"/>
          </a:xfrm>
          <a:prstGeom prst="rect">
            <a:avLst/>
          </a:prstGeom>
        </p:spPr>
      </p:pic>
      <p:pic>
        <p:nvPicPr>
          <p:cNvPr id="18" name="Picture 17">
            <a:extLst>
              <a:ext uri="{FF2B5EF4-FFF2-40B4-BE49-F238E27FC236}">
                <a16:creationId xmlns:a16="http://schemas.microsoft.com/office/drawing/2014/main" id="{F89EAD0F-B608-47E9-BEC2-305D8C86D5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909" y="3534917"/>
            <a:ext cx="3566087" cy="2674565"/>
          </a:xfrm>
          <a:prstGeom prst="rect">
            <a:avLst/>
          </a:prstGeom>
        </p:spPr>
      </p:pic>
      <p:sp>
        <p:nvSpPr>
          <p:cNvPr id="19" name="Rectangle 18">
            <a:extLst>
              <a:ext uri="{FF2B5EF4-FFF2-40B4-BE49-F238E27FC236}">
                <a16:creationId xmlns:a16="http://schemas.microsoft.com/office/drawing/2014/main" id="{8D682D04-74DC-4A05-9A43-9274C452530E}"/>
              </a:ext>
            </a:extLst>
          </p:cNvPr>
          <p:cNvSpPr/>
          <p:nvPr/>
        </p:nvSpPr>
        <p:spPr>
          <a:xfrm>
            <a:off x="3048000" y="2967335"/>
            <a:ext cx="6096000" cy="923330"/>
          </a:xfrm>
          <a:prstGeom prst="rect">
            <a:avLst/>
          </a:prstGeom>
        </p:spPr>
        <p:txBody>
          <a:bodyPr>
            <a:spAutoFit/>
          </a:bodyPr>
          <a:lstStyle/>
          <a:p>
            <a:r>
              <a:rPr lang="en-US" dirty="0">
                <a:latin typeface="Söhne"/>
              </a:rPr>
              <a:t>command that counts the number of unique player names in the '</a:t>
            </a:r>
            <a:r>
              <a:rPr lang="en-US" dirty="0" err="1">
                <a:latin typeface="Söhne"/>
              </a:rPr>
              <a:t>AmUsProj</a:t>
            </a:r>
            <a:r>
              <a:rPr lang="en-US" dirty="0">
                <a:latin typeface="Söhne"/>
              </a:rPr>
              <a:t>' collection, resulting in a total of 108 unique names.</a:t>
            </a:r>
            <a:endParaRPr lang="en-US" dirty="0"/>
          </a:p>
        </p:txBody>
      </p:sp>
    </p:spTree>
    <p:extLst>
      <p:ext uri="{BB962C8B-B14F-4D97-AF65-F5344CB8AC3E}">
        <p14:creationId xmlns:p14="http://schemas.microsoft.com/office/powerpoint/2010/main" val="1986243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707153-5616-4451-ACD1-E973E578D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A0AC6F96-621C-43A7-9458-989C51C49FDF}"/>
              </a:ext>
            </a:extLst>
          </p:cNvPr>
          <p:cNvSpPr/>
          <p:nvPr/>
        </p:nvSpPr>
        <p:spPr>
          <a:xfrm>
            <a:off x="543339" y="1736687"/>
            <a:ext cx="6096000" cy="4524315"/>
          </a:xfrm>
          <a:prstGeom prst="rect">
            <a:avLst/>
          </a:prstGeom>
        </p:spPr>
        <p:txBody>
          <a:bodyPr>
            <a:spAutoFit/>
          </a:bodyPr>
          <a:lstStyle/>
          <a:p>
            <a:br>
              <a:rPr lang="en-US" dirty="0"/>
            </a:br>
            <a:r>
              <a:rPr lang="en-US" dirty="0">
                <a:latin typeface="Söhne"/>
              </a:rPr>
              <a:t>"Among Us" is a multiplayer game that gained massive popularity in 2020, having been initially released in 2018 with little acclaim. In the game, 4 to 10 players are dropped onto an alien spaceship, each assigned the role of either a 'crewmate' or an 'impostor'. The game can have 1 to 3 impostors depending on the total number of players. Crewmates are tasked with completing various tasks on the ship and trying to identify the impostors without being killed. Impostors, conversely, aim to covertly kill crewmates and foster suspicion among them to avoid ejection. Victory for crewmates comes through completing all tasks or successfully ejecting all impostors, while impostors win by reducing the number of crewmates to equal their own number. The game is praised for the thrilling experience it provides, especially when playing as an impostor.</a:t>
            </a:r>
            <a:endParaRPr lang="en-US" dirty="0"/>
          </a:p>
        </p:txBody>
      </p:sp>
      <p:sp>
        <p:nvSpPr>
          <p:cNvPr id="5" name="Rectangle 4">
            <a:extLst>
              <a:ext uri="{FF2B5EF4-FFF2-40B4-BE49-F238E27FC236}">
                <a16:creationId xmlns:a16="http://schemas.microsoft.com/office/drawing/2014/main" id="{772634FB-3920-4D80-B31E-2A2132D4B434}"/>
              </a:ext>
            </a:extLst>
          </p:cNvPr>
          <p:cNvSpPr/>
          <p:nvPr/>
        </p:nvSpPr>
        <p:spPr>
          <a:xfrm>
            <a:off x="543339" y="813357"/>
            <a:ext cx="368729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Introduction</a:t>
            </a:r>
          </a:p>
        </p:txBody>
      </p:sp>
      <p:pic>
        <p:nvPicPr>
          <p:cNvPr id="7" name="Picture 6">
            <a:extLst>
              <a:ext uri="{FF2B5EF4-FFF2-40B4-BE49-F238E27FC236}">
                <a16:creationId xmlns:a16="http://schemas.microsoft.com/office/drawing/2014/main" id="{90E55226-CBF7-4B0C-A337-AD1A6763F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339" y="1275022"/>
            <a:ext cx="5379820" cy="3606253"/>
          </a:xfrm>
          <a:prstGeom prst="ellipse">
            <a:avLst/>
          </a:prstGeom>
          <a:ln>
            <a:noFill/>
          </a:ln>
          <a:effectLst>
            <a:softEdge rad="112500"/>
          </a:effectLst>
        </p:spPr>
      </p:pic>
    </p:spTree>
    <p:extLst>
      <p:ext uri="{BB962C8B-B14F-4D97-AF65-F5344CB8AC3E}">
        <p14:creationId xmlns:p14="http://schemas.microsoft.com/office/powerpoint/2010/main" val="2384927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5B74BC-C481-43CF-85D5-9629973629B8}"/>
              </a:ext>
            </a:extLst>
          </p:cNvPr>
          <p:cNvSpPr/>
          <p:nvPr/>
        </p:nvSpPr>
        <p:spPr>
          <a:xfrm>
            <a:off x="2639102" y="604290"/>
            <a:ext cx="5260094" cy="923330"/>
          </a:xfrm>
          <a:prstGeom prst="rect">
            <a:avLst/>
          </a:prstGeom>
        </p:spPr>
        <p:txBody>
          <a:bodyPr wrap="none">
            <a:spAutoFit/>
          </a:bodyPr>
          <a:lstStyle/>
          <a:p>
            <a:r>
              <a:rPr lang="en-US" dirty="0"/>
              <a:t>Task 4.2</a:t>
            </a:r>
          </a:p>
          <a:p>
            <a:endParaRPr lang="en-US" dirty="0"/>
          </a:p>
          <a:p>
            <a:r>
              <a:rPr lang="en-US" dirty="0"/>
              <a:t>Identify the player considered the best crew member. </a:t>
            </a:r>
          </a:p>
        </p:txBody>
      </p:sp>
      <p:pic>
        <p:nvPicPr>
          <p:cNvPr id="5" name="Picture 4">
            <a:extLst>
              <a:ext uri="{FF2B5EF4-FFF2-40B4-BE49-F238E27FC236}">
                <a16:creationId xmlns:a16="http://schemas.microsoft.com/office/drawing/2014/main" id="{15C510B9-7C0B-43A1-B94C-096ACB2FD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pic>
        <p:nvPicPr>
          <p:cNvPr id="7" name="Picture 6">
            <a:extLst>
              <a:ext uri="{FF2B5EF4-FFF2-40B4-BE49-F238E27FC236}">
                <a16:creationId xmlns:a16="http://schemas.microsoft.com/office/drawing/2014/main" id="{4708BE4C-ED6E-435E-BF92-7C276BF9D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130" y="2964306"/>
            <a:ext cx="4876800" cy="2743200"/>
          </a:xfrm>
          <a:prstGeom prst="rect">
            <a:avLst/>
          </a:prstGeom>
        </p:spPr>
      </p:pic>
      <p:pic>
        <p:nvPicPr>
          <p:cNvPr id="8" name="Picture 7">
            <a:extLst>
              <a:ext uri="{FF2B5EF4-FFF2-40B4-BE49-F238E27FC236}">
                <a16:creationId xmlns:a16="http://schemas.microsoft.com/office/drawing/2014/main" id="{1A1D5BC0-D9C8-4F29-A718-C5A31AF90149}"/>
              </a:ext>
            </a:extLst>
          </p:cNvPr>
          <p:cNvPicPr>
            <a:picLocks noChangeAspect="1"/>
          </p:cNvPicPr>
          <p:nvPr/>
        </p:nvPicPr>
        <p:blipFill>
          <a:blip r:embed="rId4"/>
          <a:stretch>
            <a:fillRect/>
          </a:stretch>
        </p:blipFill>
        <p:spPr>
          <a:xfrm>
            <a:off x="0" y="1863682"/>
            <a:ext cx="12192000" cy="327791"/>
          </a:xfrm>
          <a:prstGeom prst="rect">
            <a:avLst/>
          </a:prstGeom>
        </p:spPr>
      </p:pic>
      <p:pic>
        <p:nvPicPr>
          <p:cNvPr id="9" name="Picture 8">
            <a:extLst>
              <a:ext uri="{FF2B5EF4-FFF2-40B4-BE49-F238E27FC236}">
                <a16:creationId xmlns:a16="http://schemas.microsoft.com/office/drawing/2014/main" id="{02BAF7F9-E2FD-4DFD-80B3-40D2F19F6C85}"/>
              </a:ext>
            </a:extLst>
          </p:cNvPr>
          <p:cNvPicPr>
            <a:picLocks noChangeAspect="1"/>
          </p:cNvPicPr>
          <p:nvPr/>
        </p:nvPicPr>
        <p:blipFill>
          <a:blip r:embed="rId5"/>
          <a:stretch>
            <a:fillRect/>
          </a:stretch>
        </p:blipFill>
        <p:spPr>
          <a:xfrm>
            <a:off x="635744" y="2369726"/>
            <a:ext cx="3985242" cy="327790"/>
          </a:xfrm>
          <a:prstGeom prst="rect">
            <a:avLst/>
          </a:prstGeom>
        </p:spPr>
      </p:pic>
      <p:sp>
        <p:nvSpPr>
          <p:cNvPr id="10" name="Rectangle 1">
            <a:extLst>
              <a:ext uri="{FF2B5EF4-FFF2-40B4-BE49-F238E27FC236}">
                <a16:creationId xmlns:a16="http://schemas.microsoft.com/office/drawing/2014/main" id="{EC0B8546-70AD-4941-BAD3-2AAB8636ACE9}"/>
              </a:ext>
            </a:extLst>
          </p:cNvPr>
          <p:cNvSpPr>
            <a:spLocks noChangeArrowheads="1"/>
          </p:cNvSpPr>
          <p:nvPr/>
        </p:nvSpPr>
        <p:spPr bwMode="auto">
          <a:xfrm>
            <a:off x="821275" y="3524429"/>
            <a:ext cx="607185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Söhne"/>
              </a:rPr>
              <a:t>aggregation pipeline that unwinds the '</a:t>
            </a:r>
            <a:r>
              <a:rPr kumimoji="0" lang="en-US" altLang="en-US" sz="1800" b="0" i="0" u="none" strike="noStrike" cap="none" normalizeH="0" baseline="0" dirty="0" err="1">
                <a:ln>
                  <a:noFill/>
                </a:ln>
                <a:effectLst/>
                <a:latin typeface="Söhne"/>
              </a:rPr>
              <a:t>voting_data</a:t>
            </a:r>
            <a:r>
              <a:rPr kumimoji="0" lang="en-US" altLang="en-US" sz="1800" b="0" i="0" u="none" strike="noStrike" cap="none" normalizeH="0" baseline="0" dirty="0">
                <a:ln>
                  <a:noFill/>
                </a:ln>
                <a:effectLst/>
                <a:latin typeface="Söhne"/>
              </a:rPr>
              <a:t>' array,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Söhne"/>
              </a:rPr>
              <a:t> matches documents where '</a:t>
            </a:r>
            <a:r>
              <a:rPr kumimoji="0" lang="en-US" altLang="en-US" sz="1800" b="0" i="0" u="none" strike="noStrike" cap="none" normalizeH="0" baseline="0" dirty="0" err="1">
                <a:ln>
                  <a:noFill/>
                </a:ln>
                <a:effectLst/>
                <a:latin typeface="Söhne"/>
              </a:rPr>
              <a:t>voting_data.Vote</a:t>
            </a:r>
            <a:r>
              <a:rPr kumimoji="0" lang="en-US" altLang="en-US" sz="1800" b="0" i="0" u="none" strike="noStrike" cap="none" normalizeH="0" baseline="0" dirty="0">
                <a:ln>
                  <a:noFill/>
                </a:ln>
                <a:effectLst/>
                <a:latin typeface="Söhne"/>
              </a:rPr>
              <a:t>' contains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Söhne"/>
              </a:rPr>
              <a:t>the phrase "Impostor voted off", groups by 'voting_data.name’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Söhne"/>
              </a:rPr>
              <a:t> to count occurrences, sorts by count in descending order,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Söhne"/>
              </a:rPr>
              <a:t> then limits the output to the single most frequent result.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effectLst/>
                <a:latin typeface="Söhne"/>
              </a:rPr>
            </a:b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291324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59F3E3-4AB2-45AE-B00F-8D2F0EA67643}"/>
              </a:ext>
            </a:extLst>
          </p:cNvPr>
          <p:cNvSpPr/>
          <p:nvPr/>
        </p:nvSpPr>
        <p:spPr>
          <a:xfrm>
            <a:off x="2639102" y="604290"/>
            <a:ext cx="6224909" cy="923330"/>
          </a:xfrm>
          <a:prstGeom prst="rect">
            <a:avLst/>
          </a:prstGeom>
        </p:spPr>
        <p:txBody>
          <a:bodyPr wrap="none">
            <a:spAutoFit/>
          </a:bodyPr>
          <a:lstStyle/>
          <a:p>
            <a:r>
              <a:rPr lang="en-US" dirty="0"/>
              <a:t>Task 4.3</a:t>
            </a:r>
          </a:p>
          <a:p>
            <a:endParaRPr lang="en-US" dirty="0"/>
          </a:p>
          <a:p>
            <a:r>
              <a:rPr lang="en-US" dirty="0"/>
              <a:t>Identify the player regarded as the least effective crew member. </a:t>
            </a:r>
          </a:p>
        </p:txBody>
      </p:sp>
      <p:pic>
        <p:nvPicPr>
          <p:cNvPr id="5" name="Picture 4">
            <a:extLst>
              <a:ext uri="{FF2B5EF4-FFF2-40B4-BE49-F238E27FC236}">
                <a16:creationId xmlns:a16="http://schemas.microsoft.com/office/drawing/2014/main" id="{BE98D7DB-EFEA-4FE8-A13D-55E09B6B8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pic>
        <p:nvPicPr>
          <p:cNvPr id="7" name="Picture 6">
            <a:extLst>
              <a:ext uri="{FF2B5EF4-FFF2-40B4-BE49-F238E27FC236}">
                <a16:creationId xmlns:a16="http://schemas.microsoft.com/office/drawing/2014/main" id="{E55457BF-93B8-457E-9D53-40B798E1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750" y="3055855"/>
            <a:ext cx="5253103" cy="2953919"/>
          </a:xfrm>
          <a:prstGeom prst="rect">
            <a:avLst/>
          </a:prstGeom>
        </p:spPr>
      </p:pic>
      <p:pic>
        <p:nvPicPr>
          <p:cNvPr id="8" name="Picture 7">
            <a:extLst>
              <a:ext uri="{FF2B5EF4-FFF2-40B4-BE49-F238E27FC236}">
                <a16:creationId xmlns:a16="http://schemas.microsoft.com/office/drawing/2014/main" id="{31932A80-93F9-4480-9DF7-C9A2EB6E89D6}"/>
              </a:ext>
            </a:extLst>
          </p:cNvPr>
          <p:cNvPicPr>
            <a:picLocks noChangeAspect="1"/>
          </p:cNvPicPr>
          <p:nvPr/>
        </p:nvPicPr>
        <p:blipFill>
          <a:blip r:embed="rId4"/>
          <a:stretch>
            <a:fillRect/>
          </a:stretch>
        </p:blipFill>
        <p:spPr>
          <a:xfrm>
            <a:off x="0" y="1875811"/>
            <a:ext cx="12192000" cy="316793"/>
          </a:xfrm>
          <a:prstGeom prst="rect">
            <a:avLst/>
          </a:prstGeom>
        </p:spPr>
      </p:pic>
      <p:pic>
        <p:nvPicPr>
          <p:cNvPr id="9" name="Picture 8">
            <a:extLst>
              <a:ext uri="{FF2B5EF4-FFF2-40B4-BE49-F238E27FC236}">
                <a16:creationId xmlns:a16="http://schemas.microsoft.com/office/drawing/2014/main" id="{7967E149-32DC-44E4-84B2-DE55B828FE2C}"/>
              </a:ext>
            </a:extLst>
          </p:cNvPr>
          <p:cNvPicPr>
            <a:picLocks noChangeAspect="1"/>
          </p:cNvPicPr>
          <p:nvPr/>
        </p:nvPicPr>
        <p:blipFill>
          <a:blip r:embed="rId5"/>
          <a:stretch>
            <a:fillRect/>
          </a:stretch>
        </p:blipFill>
        <p:spPr>
          <a:xfrm>
            <a:off x="1186534" y="2506188"/>
            <a:ext cx="3383929" cy="316793"/>
          </a:xfrm>
          <a:prstGeom prst="rect">
            <a:avLst/>
          </a:prstGeom>
        </p:spPr>
      </p:pic>
      <p:sp>
        <p:nvSpPr>
          <p:cNvPr id="10" name="Rectangle 9">
            <a:extLst>
              <a:ext uri="{FF2B5EF4-FFF2-40B4-BE49-F238E27FC236}">
                <a16:creationId xmlns:a16="http://schemas.microsoft.com/office/drawing/2014/main" id="{C10D76D1-C452-4EAA-A94F-5E05EC0D2AE5}"/>
              </a:ext>
            </a:extLst>
          </p:cNvPr>
          <p:cNvSpPr/>
          <p:nvPr/>
        </p:nvSpPr>
        <p:spPr>
          <a:xfrm>
            <a:off x="649356" y="3551728"/>
            <a:ext cx="6096000" cy="1477328"/>
          </a:xfrm>
          <a:prstGeom prst="rect">
            <a:avLst/>
          </a:prstGeom>
        </p:spPr>
        <p:txBody>
          <a:bodyPr>
            <a:spAutoFit/>
          </a:bodyPr>
          <a:lstStyle/>
          <a:p>
            <a:r>
              <a:rPr lang="en-US" dirty="0">
                <a:latin typeface="Söhne"/>
              </a:rPr>
              <a:t>aggregation pipeline that unwinds the '</a:t>
            </a:r>
            <a:r>
              <a:rPr lang="en-US" dirty="0" err="1">
                <a:latin typeface="Söhne"/>
              </a:rPr>
              <a:t>voting_data</a:t>
            </a:r>
            <a:r>
              <a:rPr lang="en-US" dirty="0">
                <a:latin typeface="Söhne"/>
              </a:rPr>
              <a:t>' array, matches documents where '</a:t>
            </a:r>
            <a:r>
              <a:rPr lang="en-US" dirty="0" err="1">
                <a:latin typeface="Söhne"/>
              </a:rPr>
              <a:t>voting_data.Vote</a:t>
            </a:r>
            <a:r>
              <a:rPr lang="en-US" dirty="0">
                <a:latin typeface="Söhne"/>
              </a:rPr>
              <a:t>' contains the phrase "Crew voted off", groups by 'voting_data.name' to count occurrences, sorts by count in descending order, and then limits the output to the single most frequent result.</a:t>
            </a:r>
            <a:endParaRPr lang="en-US" dirty="0"/>
          </a:p>
        </p:txBody>
      </p:sp>
    </p:spTree>
    <p:extLst>
      <p:ext uri="{BB962C8B-B14F-4D97-AF65-F5344CB8AC3E}">
        <p14:creationId xmlns:p14="http://schemas.microsoft.com/office/powerpoint/2010/main" val="3258248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29CC25-45F4-415F-BC91-EEE63B03D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9" y="0"/>
            <a:ext cx="12192000" cy="8515838"/>
          </a:xfrm>
          <a:prstGeom prst="rect">
            <a:avLst/>
          </a:prstGeom>
        </p:spPr>
      </p:pic>
      <p:pic>
        <p:nvPicPr>
          <p:cNvPr id="2" name="Picture 1">
            <a:extLst>
              <a:ext uri="{FF2B5EF4-FFF2-40B4-BE49-F238E27FC236}">
                <a16:creationId xmlns:a16="http://schemas.microsoft.com/office/drawing/2014/main" id="{9B63859A-F6EA-475C-BD65-8FB6054C7196}"/>
              </a:ext>
            </a:extLst>
          </p:cNvPr>
          <p:cNvPicPr>
            <a:picLocks noChangeAspect="1"/>
          </p:cNvPicPr>
          <p:nvPr/>
        </p:nvPicPr>
        <p:blipFill>
          <a:blip r:embed="rId3"/>
          <a:stretch>
            <a:fillRect/>
          </a:stretch>
        </p:blipFill>
        <p:spPr>
          <a:xfrm>
            <a:off x="265886" y="2109603"/>
            <a:ext cx="5830114" cy="2638793"/>
          </a:xfrm>
          <a:prstGeom prst="rect">
            <a:avLst/>
          </a:prstGeom>
        </p:spPr>
      </p:pic>
      <p:pic>
        <p:nvPicPr>
          <p:cNvPr id="3" name="Picture 2">
            <a:extLst>
              <a:ext uri="{FF2B5EF4-FFF2-40B4-BE49-F238E27FC236}">
                <a16:creationId xmlns:a16="http://schemas.microsoft.com/office/drawing/2014/main" id="{0C360AE2-E260-4671-940C-B2A962CE2B27}"/>
              </a:ext>
            </a:extLst>
          </p:cNvPr>
          <p:cNvPicPr>
            <a:picLocks noChangeAspect="1"/>
          </p:cNvPicPr>
          <p:nvPr/>
        </p:nvPicPr>
        <p:blipFill>
          <a:blip r:embed="rId4"/>
          <a:stretch>
            <a:fillRect/>
          </a:stretch>
        </p:blipFill>
        <p:spPr>
          <a:xfrm>
            <a:off x="6222762" y="1639545"/>
            <a:ext cx="5391902" cy="5096586"/>
          </a:xfrm>
          <a:prstGeom prst="rect">
            <a:avLst/>
          </a:prstGeom>
        </p:spPr>
      </p:pic>
      <p:sp>
        <p:nvSpPr>
          <p:cNvPr id="4" name="Rectangle 3">
            <a:extLst>
              <a:ext uri="{FF2B5EF4-FFF2-40B4-BE49-F238E27FC236}">
                <a16:creationId xmlns:a16="http://schemas.microsoft.com/office/drawing/2014/main" id="{320E138A-C5F4-4D50-8ACB-708E22E50E88}"/>
              </a:ext>
            </a:extLst>
          </p:cNvPr>
          <p:cNvSpPr/>
          <p:nvPr/>
        </p:nvSpPr>
        <p:spPr>
          <a:xfrm>
            <a:off x="2639102" y="604290"/>
            <a:ext cx="4451988" cy="923330"/>
          </a:xfrm>
          <a:prstGeom prst="rect">
            <a:avLst/>
          </a:prstGeom>
        </p:spPr>
        <p:txBody>
          <a:bodyPr wrap="none">
            <a:spAutoFit/>
          </a:bodyPr>
          <a:lstStyle/>
          <a:p>
            <a:r>
              <a:rPr lang="en-US" dirty="0"/>
              <a:t>Task 4.4 (Optional)</a:t>
            </a:r>
          </a:p>
          <a:p>
            <a:endParaRPr lang="en-US" dirty="0"/>
          </a:p>
          <a:p>
            <a:r>
              <a:rPr lang="en-US" dirty="0"/>
              <a:t>Compute the win percentage for each player.</a:t>
            </a:r>
          </a:p>
        </p:txBody>
      </p:sp>
      <p:pic>
        <p:nvPicPr>
          <p:cNvPr id="5" name="Picture 4">
            <a:extLst>
              <a:ext uri="{FF2B5EF4-FFF2-40B4-BE49-F238E27FC236}">
                <a16:creationId xmlns:a16="http://schemas.microsoft.com/office/drawing/2014/main" id="{F1DD35C1-E106-4045-B2D2-32A8C4D4F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spTree>
    <p:extLst>
      <p:ext uri="{BB962C8B-B14F-4D97-AF65-F5344CB8AC3E}">
        <p14:creationId xmlns:p14="http://schemas.microsoft.com/office/powerpoint/2010/main" val="2239515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9A0FA-EE34-4185-ADEA-E202ABBF8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940"/>
          </a:xfrm>
          <a:prstGeom prst="rect">
            <a:avLst/>
          </a:prstGeom>
        </p:spPr>
      </p:pic>
      <p:pic>
        <p:nvPicPr>
          <p:cNvPr id="7" name="Picture 6">
            <a:extLst>
              <a:ext uri="{FF2B5EF4-FFF2-40B4-BE49-F238E27FC236}">
                <a16:creationId xmlns:a16="http://schemas.microsoft.com/office/drawing/2014/main" id="{F6650F5F-E98E-4E52-B9ED-647C2FFF4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983" y="-134880"/>
            <a:ext cx="4572000" cy="3562350"/>
          </a:xfrm>
          <a:prstGeom prst="rect">
            <a:avLst/>
          </a:prstGeom>
        </p:spPr>
      </p:pic>
    </p:spTree>
    <p:extLst>
      <p:ext uri="{BB962C8B-B14F-4D97-AF65-F5344CB8AC3E}">
        <p14:creationId xmlns:p14="http://schemas.microsoft.com/office/powerpoint/2010/main" val="38445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57869-650E-4D50-9D57-444B8B01B815}"/>
              </a:ext>
            </a:extLst>
          </p:cNvPr>
          <p:cNvSpPr/>
          <p:nvPr/>
        </p:nvSpPr>
        <p:spPr>
          <a:xfrm>
            <a:off x="1218717" y="2413337"/>
            <a:ext cx="6096000" cy="2031325"/>
          </a:xfrm>
          <a:prstGeom prst="rect">
            <a:avLst/>
          </a:prstGeom>
        </p:spPr>
        <p:txBody>
          <a:bodyPr>
            <a:spAutoFit/>
          </a:bodyPr>
          <a:lstStyle/>
          <a:p>
            <a:r>
              <a:rPr lang="en-US" dirty="0">
                <a:latin typeface="Calibri" panose="020F0502020204030204" pitchFamily="34" charset="0"/>
              </a:rPr>
              <a:t>The data set has entries 499 Among Us games. </a:t>
            </a:r>
          </a:p>
          <a:p>
            <a:endParaRPr lang="en-US" dirty="0">
              <a:latin typeface="Calibri" panose="020F0502020204030204" pitchFamily="34" charset="0"/>
            </a:endParaRPr>
          </a:p>
          <a:p>
            <a:r>
              <a:rPr lang="en-US" dirty="0">
                <a:latin typeface="Calibri" panose="020F0502020204030204" pitchFamily="34" charset="0"/>
              </a:rPr>
              <a:t>There are four high-level fields:</a:t>
            </a:r>
            <a:br>
              <a:rPr lang="en-US" dirty="0">
                <a:latin typeface="Calibri" panose="020F0502020204030204" pitchFamily="34" charset="0"/>
              </a:rPr>
            </a:br>
            <a:r>
              <a:rPr lang="en-US" dirty="0">
                <a:latin typeface="Calibri" panose="020F0502020204030204" pitchFamily="34" charset="0"/>
              </a:rPr>
              <a:t>1.Game</a:t>
            </a:r>
            <a:br>
              <a:rPr lang="en-US" dirty="0">
                <a:latin typeface="Calibri" panose="020F0502020204030204" pitchFamily="34" charset="0"/>
              </a:rPr>
            </a:br>
            <a:r>
              <a:rPr lang="en-US" dirty="0">
                <a:latin typeface="Calibri" panose="020F0502020204030204" pitchFamily="34" charset="0"/>
              </a:rPr>
              <a:t>2.Game feed</a:t>
            </a:r>
            <a:br>
              <a:rPr lang="en-US" dirty="0">
                <a:latin typeface="Calibri" panose="020F0502020204030204" pitchFamily="34" charset="0"/>
              </a:rPr>
            </a:br>
            <a:r>
              <a:rPr lang="en-US" dirty="0">
                <a:latin typeface="Calibri" panose="020F0502020204030204" pitchFamily="34" charset="0"/>
              </a:rPr>
              <a:t>3.Player data</a:t>
            </a:r>
            <a:br>
              <a:rPr lang="en-US" dirty="0">
                <a:latin typeface="Calibri" panose="020F0502020204030204" pitchFamily="34" charset="0"/>
              </a:rPr>
            </a:br>
            <a:r>
              <a:rPr lang="en-US" dirty="0">
                <a:latin typeface="Calibri" panose="020F0502020204030204" pitchFamily="34" charset="0"/>
              </a:rPr>
              <a:t>4.Voting data</a:t>
            </a:r>
            <a:endParaRPr lang="en-US" dirty="0"/>
          </a:p>
        </p:txBody>
      </p:sp>
      <p:sp>
        <p:nvSpPr>
          <p:cNvPr id="3" name="Rectangle 2">
            <a:extLst>
              <a:ext uri="{FF2B5EF4-FFF2-40B4-BE49-F238E27FC236}">
                <a16:creationId xmlns:a16="http://schemas.microsoft.com/office/drawing/2014/main" id="{40410E81-2B1B-4ECE-8F99-15D54EF5BFEB}"/>
              </a:ext>
            </a:extLst>
          </p:cNvPr>
          <p:cNvSpPr/>
          <p:nvPr/>
        </p:nvSpPr>
        <p:spPr>
          <a:xfrm>
            <a:off x="1218717" y="813357"/>
            <a:ext cx="233653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Dataset</a:t>
            </a:r>
          </a:p>
        </p:txBody>
      </p:sp>
      <p:pic>
        <p:nvPicPr>
          <p:cNvPr id="4" name="Picture 3">
            <a:extLst>
              <a:ext uri="{FF2B5EF4-FFF2-40B4-BE49-F238E27FC236}">
                <a16:creationId xmlns:a16="http://schemas.microsoft.com/office/drawing/2014/main" id="{E4AFC37D-B86C-4D5A-90AA-E2F52B414B59}"/>
              </a:ext>
            </a:extLst>
          </p:cNvPr>
          <p:cNvPicPr>
            <a:picLocks noChangeAspect="1"/>
          </p:cNvPicPr>
          <p:nvPr/>
        </p:nvPicPr>
        <p:blipFill>
          <a:blip r:embed="rId2"/>
          <a:stretch>
            <a:fillRect/>
          </a:stretch>
        </p:blipFill>
        <p:spPr>
          <a:xfrm>
            <a:off x="5923033" y="3428999"/>
            <a:ext cx="1962424" cy="2648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6483B535-BDA6-40B3-A2BE-D8B3DC0BF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231" y="2072937"/>
            <a:ext cx="4743450" cy="4743450"/>
          </a:xfrm>
          <a:prstGeom prst="rect">
            <a:avLst/>
          </a:prstGeom>
        </p:spPr>
      </p:pic>
    </p:spTree>
    <p:extLst>
      <p:ext uri="{BB962C8B-B14F-4D97-AF65-F5344CB8AC3E}">
        <p14:creationId xmlns:p14="http://schemas.microsoft.com/office/powerpoint/2010/main" val="1815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670292-8DF8-48BE-ABAA-49F8811E2591}"/>
              </a:ext>
            </a:extLst>
          </p:cNvPr>
          <p:cNvPicPr>
            <a:picLocks noChangeAspect="1"/>
          </p:cNvPicPr>
          <p:nvPr/>
        </p:nvPicPr>
        <p:blipFill>
          <a:blip r:embed="rId2"/>
          <a:stretch>
            <a:fillRect/>
          </a:stretch>
        </p:blipFill>
        <p:spPr>
          <a:xfrm>
            <a:off x="1499312" y="2138310"/>
            <a:ext cx="9564435" cy="752580"/>
          </a:xfrm>
          <a:prstGeom prst="rect">
            <a:avLst/>
          </a:prstGeom>
        </p:spPr>
      </p:pic>
      <p:sp>
        <p:nvSpPr>
          <p:cNvPr id="5" name="Rectangle 4">
            <a:extLst>
              <a:ext uri="{FF2B5EF4-FFF2-40B4-BE49-F238E27FC236}">
                <a16:creationId xmlns:a16="http://schemas.microsoft.com/office/drawing/2014/main" id="{686910A1-3B8D-4733-BD0C-A78CA5973B73}"/>
              </a:ext>
            </a:extLst>
          </p:cNvPr>
          <p:cNvSpPr/>
          <p:nvPr/>
        </p:nvSpPr>
        <p:spPr>
          <a:xfrm>
            <a:off x="2639102" y="604290"/>
            <a:ext cx="4271426" cy="923330"/>
          </a:xfrm>
          <a:prstGeom prst="rect">
            <a:avLst/>
          </a:prstGeom>
        </p:spPr>
        <p:txBody>
          <a:bodyPr wrap="none">
            <a:spAutoFit/>
          </a:bodyPr>
          <a:lstStyle/>
          <a:p>
            <a:r>
              <a:rPr lang="en-US" dirty="0"/>
              <a:t>Task 1.1</a:t>
            </a:r>
          </a:p>
          <a:p>
            <a:endParaRPr lang="en-US" dirty="0"/>
          </a:p>
          <a:p>
            <a:r>
              <a:rPr lang="en-US" dirty="0"/>
              <a:t>Read the data and examine the collections. </a:t>
            </a:r>
          </a:p>
        </p:txBody>
      </p:sp>
      <p:pic>
        <p:nvPicPr>
          <p:cNvPr id="6" name="Picture 5">
            <a:extLst>
              <a:ext uri="{FF2B5EF4-FFF2-40B4-BE49-F238E27FC236}">
                <a16:creationId xmlns:a16="http://schemas.microsoft.com/office/drawing/2014/main" id="{057425F4-1ED3-43E8-B524-410958F56329}"/>
              </a:ext>
            </a:extLst>
          </p:cNvPr>
          <p:cNvPicPr>
            <a:picLocks noChangeAspect="1"/>
          </p:cNvPicPr>
          <p:nvPr/>
        </p:nvPicPr>
        <p:blipFill rotWithShape="1">
          <a:blip r:embed="rId3"/>
          <a:srcRect b="839"/>
          <a:stretch/>
        </p:blipFill>
        <p:spPr>
          <a:xfrm>
            <a:off x="1499312" y="3501580"/>
            <a:ext cx="2276793" cy="1530320"/>
          </a:xfrm>
          <a:prstGeom prst="rect">
            <a:avLst/>
          </a:prstGeom>
        </p:spPr>
      </p:pic>
      <p:pic>
        <p:nvPicPr>
          <p:cNvPr id="7" name="Picture 6">
            <a:extLst>
              <a:ext uri="{FF2B5EF4-FFF2-40B4-BE49-F238E27FC236}">
                <a16:creationId xmlns:a16="http://schemas.microsoft.com/office/drawing/2014/main" id="{324660BE-BCE1-4830-96FC-05A749750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935" y="1802295"/>
            <a:ext cx="6465908" cy="4849431"/>
          </a:xfrm>
          <a:prstGeom prst="rect">
            <a:avLst/>
          </a:prstGeom>
        </p:spPr>
      </p:pic>
      <p:pic>
        <p:nvPicPr>
          <p:cNvPr id="9" name="Picture 8">
            <a:extLst>
              <a:ext uri="{FF2B5EF4-FFF2-40B4-BE49-F238E27FC236}">
                <a16:creationId xmlns:a16="http://schemas.microsoft.com/office/drawing/2014/main" id="{2113CA91-1A73-46E1-856F-0D851DC74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spTree>
    <p:extLst>
      <p:ext uri="{BB962C8B-B14F-4D97-AF65-F5344CB8AC3E}">
        <p14:creationId xmlns:p14="http://schemas.microsoft.com/office/powerpoint/2010/main" val="548690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3577D5-844E-4C5B-B9E0-70D34DEA8E06}"/>
              </a:ext>
            </a:extLst>
          </p:cNvPr>
          <p:cNvPicPr>
            <a:picLocks noGrp="1" noChangeAspect="1"/>
          </p:cNvPicPr>
          <p:nvPr>
            <p:ph idx="4294967295"/>
          </p:nvPr>
        </p:nvPicPr>
        <p:blipFill>
          <a:blip r:embed="rId2"/>
          <a:stretch>
            <a:fillRect/>
          </a:stretch>
        </p:blipFill>
        <p:spPr>
          <a:xfrm>
            <a:off x="1499312" y="2292508"/>
            <a:ext cx="3619500" cy="4351337"/>
          </a:xfrm>
          <a:prstGeom prst="rect">
            <a:avLst/>
          </a:prstGeom>
        </p:spPr>
      </p:pic>
      <p:pic>
        <p:nvPicPr>
          <p:cNvPr id="4" name="Picture 3">
            <a:extLst>
              <a:ext uri="{FF2B5EF4-FFF2-40B4-BE49-F238E27FC236}">
                <a16:creationId xmlns:a16="http://schemas.microsoft.com/office/drawing/2014/main" id="{1B449F88-4AAC-4107-BA4A-A12211FCF571}"/>
              </a:ext>
            </a:extLst>
          </p:cNvPr>
          <p:cNvPicPr>
            <a:picLocks noChangeAspect="1"/>
          </p:cNvPicPr>
          <p:nvPr/>
        </p:nvPicPr>
        <p:blipFill>
          <a:blip r:embed="rId3"/>
          <a:stretch>
            <a:fillRect/>
          </a:stretch>
        </p:blipFill>
        <p:spPr>
          <a:xfrm>
            <a:off x="1499312" y="1790515"/>
            <a:ext cx="6853303" cy="351023"/>
          </a:xfrm>
          <a:prstGeom prst="rect">
            <a:avLst/>
          </a:prstGeom>
        </p:spPr>
      </p:pic>
      <p:sp>
        <p:nvSpPr>
          <p:cNvPr id="6" name="Rectangle 5">
            <a:extLst>
              <a:ext uri="{FF2B5EF4-FFF2-40B4-BE49-F238E27FC236}">
                <a16:creationId xmlns:a16="http://schemas.microsoft.com/office/drawing/2014/main" id="{3BD072DC-9487-44EF-979E-21227AC4C496}"/>
              </a:ext>
            </a:extLst>
          </p:cNvPr>
          <p:cNvSpPr/>
          <p:nvPr/>
        </p:nvSpPr>
        <p:spPr>
          <a:xfrm>
            <a:off x="2639102" y="604290"/>
            <a:ext cx="5913094" cy="923330"/>
          </a:xfrm>
          <a:prstGeom prst="rect">
            <a:avLst/>
          </a:prstGeom>
        </p:spPr>
        <p:txBody>
          <a:bodyPr wrap="none">
            <a:spAutoFit/>
          </a:bodyPr>
          <a:lstStyle/>
          <a:p>
            <a:r>
              <a:rPr lang="en-US" dirty="0"/>
              <a:t>Task 1.2</a:t>
            </a:r>
          </a:p>
          <a:p>
            <a:endParaRPr lang="en-US" dirty="0"/>
          </a:p>
          <a:p>
            <a:r>
              <a:rPr lang="en-US" dirty="0"/>
              <a:t>Display data for matches where the "game" field equals "3". </a:t>
            </a:r>
          </a:p>
        </p:txBody>
      </p:sp>
      <p:pic>
        <p:nvPicPr>
          <p:cNvPr id="7" name="Picture 6">
            <a:extLst>
              <a:ext uri="{FF2B5EF4-FFF2-40B4-BE49-F238E27FC236}">
                <a16:creationId xmlns:a16="http://schemas.microsoft.com/office/drawing/2014/main" id="{606EC0ED-791B-4C2C-976D-BE9DAA3FA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pic>
        <p:nvPicPr>
          <p:cNvPr id="9" name="Picture 8">
            <a:extLst>
              <a:ext uri="{FF2B5EF4-FFF2-40B4-BE49-F238E27FC236}">
                <a16:creationId xmlns:a16="http://schemas.microsoft.com/office/drawing/2014/main" id="{38A8820D-F11A-4353-A323-EDB4C36907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110691" y="3429000"/>
            <a:ext cx="2536153" cy="3556800"/>
          </a:xfrm>
          <a:prstGeom prst="rect">
            <a:avLst/>
          </a:prstGeom>
        </p:spPr>
      </p:pic>
      <p:sp>
        <p:nvSpPr>
          <p:cNvPr id="12" name="TextBox 11">
            <a:extLst>
              <a:ext uri="{FF2B5EF4-FFF2-40B4-BE49-F238E27FC236}">
                <a16:creationId xmlns:a16="http://schemas.microsoft.com/office/drawing/2014/main" id="{080D0C88-0F02-4118-BB46-A29C5B349201}"/>
              </a:ext>
            </a:extLst>
          </p:cNvPr>
          <p:cNvSpPr txBox="1"/>
          <p:nvPr/>
        </p:nvSpPr>
        <p:spPr>
          <a:xfrm>
            <a:off x="5359021" y="2404433"/>
            <a:ext cx="6163482" cy="923330"/>
          </a:xfrm>
          <a:prstGeom prst="rect">
            <a:avLst/>
          </a:prstGeom>
          <a:noFill/>
        </p:spPr>
        <p:txBody>
          <a:bodyPr wrap="none" rtlCol="0">
            <a:spAutoFit/>
          </a:bodyPr>
          <a:lstStyle/>
          <a:p>
            <a:r>
              <a:rPr lang="en-US" altLang="en-US" dirty="0">
                <a:latin typeface="Söhne"/>
              </a:rPr>
              <a:t>This command is used to retrieve and display information about</a:t>
            </a:r>
          </a:p>
          <a:p>
            <a:r>
              <a:rPr lang="en-US" altLang="en-US" dirty="0">
                <a:latin typeface="Söhne"/>
              </a:rPr>
              <a:t> game 3 from the </a:t>
            </a:r>
            <a:r>
              <a:rPr lang="en-US" altLang="en-US" b="1" dirty="0" err="1">
                <a:latin typeface="Söhne Mono"/>
              </a:rPr>
              <a:t>AmUsProj</a:t>
            </a:r>
            <a:r>
              <a:rPr lang="en-US" altLang="en-US" dirty="0">
                <a:latin typeface="Söhne"/>
              </a:rPr>
              <a:t> collection within the database in a </a:t>
            </a:r>
          </a:p>
          <a:p>
            <a:r>
              <a:rPr lang="en-US" altLang="en-US" dirty="0">
                <a:latin typeface="Söhne"/>
              </a:rPr>
              <a:t>readable way.</a:t>
            </a:r>
            <a:r>
              <a:rPr lang="en-US" altLang="en-US" sz="1600" dirty="0"/>
              <a:t> </a:t>
            </a:r>
            <a:endParaRPr lang="en-US" altLang="en-US" sz="2800" dirty="0">
              <a:latin typeface="Arial" panose="020B0604020202020204" pitchFamily="34" charset="0"/>
            </a:endParaRPr>
          </a:p>
        </p:txBody>
      </p:sp>
    </p:spTree>
    <p:extLst>
      <p:ext uri="{BB962C8B-B14F-4D97-AF65-F5344CB8AC3E}">
        <p14:creationId xmlns:p14="http://schemas.microsoft.com/office/powerpoint/2010/main" val="321994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75E7BC-FE4F-4602-A363-19F16812D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0"/>
            <a:ext cx="12934122" cy="6854940"/>
          </a:xfrm>
          <a:prstGeom prst="rect">
            <a:avLst/>
          </a:prstGeom>
        </p:spPr>
      </p:pic>
      <p:pic>
        <p:nvPicPr>
          <p:cNvPr id="2" name="Picture 1">
            <a:extLst>
              <a:ext uri="{FF2B5EF4-FFF2-40B4-BE49-F238E27FC236}">
                <a16:creationId xmlns:a16="http://schemas.microsoft.com/office/drawing/2014/main" id="{EF44C52C-0038-45FB-855B-5554E15735C4}"/>
              </a:ext>
            </a:extLst>
          </p:cNvPr>
          <p:cNvPicPr>
            <a:picLocks noChangeAspect="1"/>
          </p:cNvPicPr>
          <p:nvPr/>
        </p:nvPicPr>
        <p:blipFill>
          <a:blip r:embed="rId3"/>
          <a:stretch>
            <a:fillRect/>
          </a:stretch>
        </p:blipFill>
        <p:spPr>
          <a:xfrm>
            <a:off x="4238217" y="2481602"/>
            <a:ext cx="4183013" cy="2001175"/>
          </a:xfrm>
          <a:prstGeom prst="rect">
            <a:avLst/>
          </a:prstGeom>
        </p:spPr>
      </p:pic>
      <p:sp>
        <p:nvSpPr>
          <p:cNvPr id="3" name="Rectangle 2">
            <a:extLst>
              <a:ext uri="{FF2B5EF4-FFF2-40B4-BE49-F238E27FC236}">
                <a16:creationId xmlns:a16="http://schemas.microsoft.com/office/drawing/2014/main" id="{9FD85F10-6A56-4AC3-AC07-251EDF661488}"/>
              </a:ext>
            </a:extLst>
          </p:cNvPr>
          <p:cNvSpPr/>
          <p:nvPr/>
        </p:nvSpPr>
        <p:spPr>
          <a:xfrm>
            <a:off x="2639102" y="604290"/>
            <a:ext cx="9195089" cy="1434367"/>
          </a:xfrm>
          <a:prstGeom prst="rect">
            <a:avLst/>
          </a:prstGeom>
        </p:spPr>
        <p:txBody>
          <a:bodyPr wrap="square">
            <a:spAutoFit/>
          </a:bodyPr>
          <a:lstStyle/>
          <a:p>
            <a:r>
              <a:rPr lang="en-US" dirty="0"/>
              <a:t>Task 2</a:t>
            </a:r>
          </a:p>
          <a:p>
            <a:endParaRPr lang="en-US" dirty="0"/>
          </a:p>
          <a:p>
            <a:pPr>
              <a:lnSpc>
                <a:spcPct val="150000"/>
              </a:lnSpc>
            </a:pPr>
            <a:r>
              <a:rPr lang="en-US" dirty="0"/>
              <a:t>In this subtask, you are expected to create a new collection with only the document relating to game 3. </a:t>
            </a:r>
          </a:p>
        </p:txBody>
      </p:sp>
      <p:pic>
        <p:nvPicPr>
          <p:cNvPr id="4" name="Picture 3">
            <a:extLst>
              <a:ext uri="{FF2B5EF4-FFF2-40B4-BE49-F238E27FC236}">
                <a16:creationId xmlns:a16="http://schemas.microsoft.com/office/drawing/2014/main" id="{0F0398DC-F2F3-4805-B295-DFF914098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pic>
        <p:nvPicPr>
          <p:cNvPr id="8" name="Picture 7">
            <a:extLst>
              <a:ext uri="{FF2B5EF4-FFF2-40B4-BE49-F238E27FC236}">
                <a16:creationId xmlns:a16="http://schemas.microsoft.com/office/drawing/2014/main" id="{15871FBF-5662-4018-8073-823A10960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684985" y="2641417"/>
            <a:ext cx="4169887" cy="4081166"/>
          </a:xfrm>
          <a:prstGeom prst="rect">
            <a:avLst/>
          </a:prstGeom>
        </p:spPr>
      </p:pic>
      <p:sp>
        <p:nvSpPr>
          <p:cNvPr id="11" name="TextBox 10">
            <a:extLst>
              <a:ext uri="{FF2B5EF4-FFF2-40B4-BE49-F238E27FC236}">
                <a16:creationId xmlns:a16="http://schemas.microsoft.com/office/drawing/2014/main" id="{3ED0D5D5-89CC-421D-8C1C-865F9DCEBF2D}"/>
              </a:ext>
            </a:extLst>
          </p:cNvPr>
          <p:cNvSpPr txBox="1"/>
          <p:nvPr/>
        </p:nvSpPr>
        <p:spPr>
          <a:xfrm>
            <a:off x="2091572" y="5023292"/>
            <a:ext cx="6948505" cy="646331"/>
          </a:xfrm>
          <a:prstGeom prst="rect">
            <a:avLst/>
          </a:prstGeom>
          <a:noFill/>
        </p:spPr>
        <p:txBody>
          <a:bodyPr wrap="none" rtlCol="0">
            <a:spAutoFit/>
          </a:bodyPr>
          <a:lstStyle/>
          <a:p>
            <a:r>
              <a:rPr lang="en-US" altLang="en-US" dirty="0">
                <a:latin typeface="Söhne"/>
              </a:rPr>
              <a:t>Query where the </a:t>
            </a:r>
            <a:r>
              <a:rPr lang="en-US" altLang="en-US" b="1" dirty="0" err="1">
                <a:latin typeface="Söhne Mono"/>
              </a:rPr>
              <a:t>AmUsProj</a:t>
            </a:r>
            <a:r>
              <a:rPr lang="en-US" altLang="en-US" dirty="0">
                <a:latin typeface="Söhne"/>
              </a:rPr>
              <a:t> collection is aggregated to filter documents </a:t>
            </a:r>
          </a:p>
          <a:p>
            <a:r>
              <a:rPr lang="en-US" altLang="en-US" dirty="0">
                <a:latin typeface="Söhne"/>
              </a:rPr>
              <a:t>matching 'game' '3' into a new 'games' collection,</a:t>
            </a:r>
            <a:r>
              <a:rPr lang="en-US" altLang="en-US" sz="1600" dirty="0"/>
              <a:t> </a:t>
            </a:r>
            <a:endParaRPr lang="en-US" altLang="en-US" sz="2800" dirty="0">
              <a:latin typeface="Arial" panose="020B0604020202020204" pitchFamily="34" charset="0"/>
            </a:endParaRPr>
          </a:p>
        </p:txBody>
      </p:sp>
    </p:spTree>
    <p:extLst>
      <p:ext uri="{BB962C8B-B14F-4D97-AF65-F5344CB8AC3E}">
        <p14:creationId xmlns:p14="http://schemas.microsoft.com/office/powerpoint/2010/main" val="149154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F3B9A-9062-40A3-A2C6-68E10236470C}"/>
              </a:ext>
            </a:extLst>
          </p:cNvPr>
          <p:cNvPicPr>
            <a:picLocks noChangeAspect="1"/>
          </p:cNvPicPr>
          <p:nvPr/>
        </p:nvPicPr>
        <p:blipFill>
          <a:blip r:embed="rId2"/>
          <a:stretch>
            <a:fillRect/>
          </a:stretch>
        </p:blipFill>
        <p:spPr>
          <a:xfrm>
            <a:off x="1499312" y="2073592"/>
            <a:ext cx="7418665" cy="344159"/>
          </a:xfrm>
          <a:prstGeom prst="rect">
            <a:avLst/>
          </a:prstGeom>
        </p:spPr>
      </p:pic>
      <p:pic>
        <p:nvPicPr>
          <p:cNvPr id="3" name="Picture 2">
            <a:extLst>
              <a:ext uri="{FF2B5EF4-FFF2-40B4-BE49-F238E27FC236}">
                <a16:creationId xmlns:a16="http://schemas.microsoft.com/office/drawing/2014/main" id="{DC96E1C4-6EBA-46B4-96E1-CA5392808921}"/>
              </a:ext>
            </a:extLst>
          </p:cNvPr>
          <p:cNvPicPr>
            <a:picLocks noChangeAspect="1"/>
          </p:cNvPicPr>
          <p:nvPr/>
        </p:nvPicPr>
        <p:blipFill>
          <a:blip r:embed="rId3"/>
          <a:stretch>
            <a:fillRect/>
          </a:stretch>
        </p:blipFill>
        <p:spPr>
          <a:xfrm>
            <a:off x="1499312" y="2417751"/>
            <a:ext cx="3403436" cy="4313582"/>
          </a:xfrm>
          <a:prstGeom prst="rect">
            <a:avLst/>
          </a:prstGeom>
        </p:spPr>
      </p:pic>
      <p:sp>
        <p:nvSpPr>
          <p:cNvPr id="4" name="Rectangle 3">
            <a:extLst>
              <a:ext uri="{FF2B5EF4-FFF2-40B4-BE49-F238E27FC236}">
                <a16:creationId xmlns:a16="http://schemas.microsoft.com/office/drawing/2014/main" id="{DCF3772F-F4D6-4BC1-BC69-55694135F5D4}"/>
              </a:ext>
            </a:extLst>
          </p:cNvPr>
          <p:cNvSpPr/>
          <p:nvPr/>
        </p:nvSpPr>
        <p:spPr>
          <a:xfrm>
            <a:off x="2639102" y="604290"/>
            <a:ext cx="7822398" cy="923330"/>
          </a:xfrm>
          <a:prstGeom prst="rect">
            <a:avLst/>
          </a:prstGeom>
        </p:spPr>
        <p:txBody>
          <a:bodyPr wrap="none">
            <a:spAutoFit/>
          </a:bodyPr>
          <a:lstStyle/>
          <a:p>
            <a:r>
              <a:rPr lang="en-US" dirty="0"/>
              <a:t>Task 2.1</a:t>
            </a:r>
          </a:p>
          <a:p>
            <a:endParaRPr lang="en-US" dirty="0"/>
          </a:p>
          <a:p>
            <a:r>
              <a:rPr lang="en-US" dirty="0"/>
              <a:t>Show the Game Feed data specifically for game 3 in the newly created collection. </a:t>
            </a:r>
          </a:p>
        </p:txBody>
      </p:sp>
      <p:pic>
        <p:nvPicPr>
          <p:cNvPr id="5" name="Picture 4">
            <a:extLst>
              <a:ext uri="{FF2B5EF4-FFF2-40B4-BE49-F238E27FC236}">
                <a16:creationId xmlns:a16="http://schemas.microsoft.com/office/drawing/2014/main" id="{95EB6365-A3BC-44F4-BA12-C66A40CF8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pic>
        <p:nvPicPr>
          <p:cNvPr id="7" name="Picture 6">
            <a:extLst>
              <a:ext uri="{FF2B5EF4-FFF2-40B4-BE49-F238E27FC236}">
                <a16:creationId xmlns:a16="http://schemas.microsoft.com/office/drawing/2014/main" id="{A02C1E63-073B-4C19-986A-1C11959A4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8004313" y="3574774"/>
            <a:ext cx="3533159" cy="2977358"/>
          </a:xfrm>
          <a:prstGeom prst="rect">
            <a:avLst/>
          </a:prstGeom>
        </p:spPr>
      </p:pic>
      <p:sp>
        <p:nvSpPr>
          <p:cNvPr id="8" name="Rectangle 7">
            <a:extLst>
              <a:ext uri="{FF2B5EF4-FFF2-40B4-BE49-F238E27FC236}">
                <a16:creationId xmlns:a16="http://schemas.microsoft.com/office/drawing/2014/main" id="{8FA643C0-9FF4-4EB8-A665-CD731A929F1D}"/>
              </a:ext>
            </a:extLst>
          </p:cNvPr>
          <p:cNvSpPr/>
          <p:nvPr/>
        </p:nvSpPr>
        <p:spPr>
          <a:xfrm>
            <a:off x="5313529" y="2505670"/>
            <a:ext cx="6096000" cy="923330"/>
          </a:xfrm>
          <a:prstGeom prst="rect">
            <a:avLst/>
          </a:prstGeom>
        </p:spPr>
        <p:txBody>
          <a:bodyPr>
            <a:spAutoFit/>
          </a:bodyPr>
          <a:lstStyle/>
          <a:p>
            <a:r>
              <a:rPr lang="en-US" dirty="0">
                <a:latin typeface="Söhne"/>
              </a:rPr>
              <a:t>query that retrieves and formats documents from the 'games' collection where the 'game' field equals '3', specifically including the '</a:t>
            </a:r>
            <a:r>
              <a:rPr lang="en-US" dirty="0" err="1">
                <a:latin typeface="Söhne"/>
              </a:rPr>
              <a:t>Game_Feed</a:t>
            </a:r>
            <a:r>
              <a:rPr lang="en-US" dirty="0">
                <a:latin typeface="Söhne"/>
              </a:rPr>
              <a:t>' field and excluding the '_id' field.</a:t>
            </a:r>
            <a:endParaRPr lang="en-US" dirty="0"/>
          </a:p>
        </p:txBody>
      </p:sp>
    </p:spTree>
    <p:extLst>
      <p:ext uri="{BB962C8B-B14F-4D97-AF65-F5344CB8AC3E}">
        <p14:creationId xmlns:p14="http://schemas.microsoft.com/office/powerpoint/2010/main" val="307919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C630DC-0366-4D88-9AE2-9DAF3EBECC38}"/>
              </a:ext>
            </a:extLst>
          </p:cNvPr>
          <p:cNvPicPr>
            <a:picLocks noChangeAspect="1"/>
          </p:cNvPicPr>
          <p:nvPr/>
        </p:nvPicPr>
        <p:blipFill rotWithShape="1">
          <a:blip r:embed="rId2"/>
          <a:srcRect b="674"/>
          <a:stretch/>
        </p:blipFill>
        <p:spPr>
          <a:xfrm>
            <a:off x="783759" y="2167290"/>
            <a:ext cx="7563906" cy="3822693"/>
          </a:xfrm>
          <a:prstGeom prst="rect">
            <a:avLst/>
          </a:prstGeom>
        </p:spPr>
      </p:pic>
      <p:sp>
        <p:nvSpPr>
          <p:cNvPr id="3" name="Rectangle 2">
            <a:extLst>
              <a:ext uri="{FF2B5EF4-FFF2-40B4-BE49-F238E27FC236}">
                <a16:creationId xmlns:a16="http://schemas.microsoft.com/office/drawing/2014/main" id="{34863929-9241-470A-BC8F-768749C60EFF}"/>
              </a:ext>
            </a:extLst>
          </p:cNvPr>
          <p:cNvSpPr/>
          <p:nvPr/>
        </p:nvSpPr>
        <p:spPr>
          <a:xfrm>
            <a:off x="2639102" y="604290"/>
            <a:ext cx="5114413" cy="923330"/>
          </a:xfrm>
          <a:prstGeom prst="rect">
            <a:avLst/>
          </a:prstGeom>
        </p:spPr>
        <p:txBody>
          <a:bodyPr wrap="none">
            <a:spAutoFit/>
          </a:bodyPr>
          <a:lstStyle/>
          <a:p>
            <a:r>
              <a:rPr lang="en-US" dirty="0"/>
              <a:t>Task 2.2</a:t>
            </a:r>
          </a:p>
          <a:p>
            <a:endParaRPr lang="en-US" dirty="0"/>
          </a:p>
          <a:p>
            <a:r>
              <a:rPr lang="en-US" dirty="0"/>
              <a:t>Show the most recent event that occurred in game 3</a:t>
            </a:r>
          </a:p>
        </p:txBody>
      </p:sp>
      <p:pic>
        <p:nvPicPr>
          <p:cNvPr id="4" name="Picture 3">
            <a:extLst>
              <a:ext uri="{FF2B5EF4-FFF2-40B4-BE49-F238E27FC236}">
                <a16:creationId xmlns:a16="http://schemas.microsoft.com/office/drawing/2014/main" id="{DF66CD7B-26D9-471D-BE30-298A39280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pic>
        <p:nvPicPr>
          <p:cNvPr id="6" name="Picture 5">
            <a:extLst>
              <a:ext uri="{FF2B5EF4-FFF2-40B4-BE49-F238E27FC236}">
                <a16:creationId xmlns:a16="http://schemas.microsoft.com/office/drawing/2014/main" id="{5541EFEA-0422-4863-B6FD-AAA1D249D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905461" y="1929019"/>
            <a:ext cx="2859156" cy="4743450"/>
          </a:xfrm>
          <a:prstGeom prst="rect">
            <a:avLst/>
          </a:prstGeom>
        </p:spPr>
      </p:pic>
      <p:sp>
        <p:nvSpPr>
          <p:cNvPr id="7" name="Rectangle 6">
            <a:extLst>
              <a:ext uri="{FF2B5EF4-FFF2-40B4-BE49-F238E27FC236}">
                <a16:creationId xmlns:a16="http://schemas.microsoft.com/office/drawing/2014/main" id="{1B14211C-B0DF-47C5-B21D-D48AF19FA93D}"/>
              </a:ext>
            </a:extLst>
          </p:cNvPr>
          <p:cNvSpPr/>
          <p:nvPr/>
        </p:nvSpPr>
        <p:spPr>
          <a:xfrm>
            <a:off x="3392556" y="4485358"/>
            <a:ext cx="6096000" cy="1200329"/>
          </a:xfrm>
          <a:prstGeom prst="rect">
            <a:avLst/>
          </a:prstGeom>
        </p:spPr>
        <p:txBody>
          <a:bodyPr>
            <a:spAutoFit/>
          </a:bodyPr>
          <a:lstStyle/>
          <a:p>
            <a:r>
              <a:rPr lang="en-US" dirty="0">
                <a:latin typeface="Söhne"/>
              </a:rPr>
              <a:t>querying the 'games' collection for documents where the '</a:t>
            </a:r>
            <a:r>
              <a:rPr lang="en-US" dirty="0" err="1">
                <a:latin typeface="Söhne"/>
              </a:rPr>
              <a:t>Game_Feed.Outcome</a:t>
            </a:r>
            <a:r>
              <a:rPr lang="en-US" dirty="0">
                <a:latin typeface="Söhne"/>
              </a:rPr>
              <a:t>' field contains the substring "End," selecting only the '</a:t>
            </a:r>
            <a:r>
              <a:rPr lang="en-US" dirty="0" err="1">
                <a:latin typeface="Söhne"/>
              </a:rPr>
              <a:t>Game_Feed</a:t>
            </a:r>
            <a:r>
              <a:rPr lang="en-US" dirty="0">
                <a:latin typeface="Söhne"/>
              </a:rPr>
              <a:t>' field and formatting the output for readability.</a:t>
            </a:r>
            <a:endParaRPr lang="en-US" dirty="0"/>
          </a:p>
        </p:txBody>
      </p:sp>
    </p:spTree>
    <p:extLst>
      <p:ext uri="{BB962C8B-B14F-4D97-AF65-F5344CB8AC3E}">
        <p14:creationId xmlns:p14="http://schemas.microsoft.com/office/powerpoint/2010/main" val="4827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E015F-8064-49FF-8938-7666486F7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3113"/>
            <a:ext cx="12192000" cy="6858000"/>
          </a:xfrm>
          <a:prstGeom prst="rect">
            <a:avLst/>
          </a:prstGeom>
        </p:spPr>
      </p:pic>
      <p:pic>
        <p:nvPicPr>
          <p:cNvPr id="2" name="Picture 1">
            <a:extLst>
              <a:ext uri="{FF2B5EF4-FFF2-40B4-BE49-F238E27FC236}">
                <a16:creationId xmlns:a16="http://schemas.microsoft.com/office/drawing/2014/main" id="{7C1DC778-FAF6-498E-97FA-6E99AFB76EDE}"/>
              </a:ext>
            </a:extLst>
          </p:cNvPr>
          <p:cNvPicPr>
            <a:picLocks noChangeAspect="1"/>
          </p:cNvPicPr>
          <p:nvPr/>
        </p:nvPicPr>
        <p:blipFill>
          <a:blip r:embed="rId3"/>
          <a:stretch>
            <a:fillRect/>
          </a:stretch>
        </p:blipFill>
        <p:spPr>
          <a:xfrm>
            <a:off x="867942" y="2213113"/>
            <a:ext cx="10456115" cy="1116560"/>
          </a:xfrm>
          <a:prstGeom prst="rect">
            <a:avLst/>
          </a:prstGeom>
        </p:spPr>
      </p:pic>
      <p:sp>
        <p:nvSpPr>
          <p:cNvPr id="3" name="Rectangle 2">
            <a:extLst>
              <a:ext uri="{FF2B5EF4-FFF2-40B4-BE49-F238E27FC236}">
                <a16:creationId xmlns:a16="http://schemas.microsoft.com/office/drawing/2014/main" id="{84CB7B5F-CEA2-4661-BC11-77E32C635077}"/>
              </a:ext>
            </a:extLst>
          </p:cNvPr>
          <p:cNvSpPr/>
          <p:nvPr/>
        </p:nvSpPr>
        <p:spPr>
          <a:xfrm>
            <a:off x="2639102" y="604290"/>
            <a:ext cx="5204566" cy="923330"/>
          </a:xfrm>
          <a:prstGeom prst="rect">
            <a:avLst/>
          </a:prstGeom>
        </p:spPr>
        <p:txBody>
          <a:bodyPr wrap="none">
            <a:spAutoFit/>
          </a:bodyPr>
          <a:lstStyle/>
          <a:p>
            <a:r>
              <a:rPr lang="en-US" dirty="0"/>
              <a:t>Task 2.3</a:t>
            </a:r>
          </a:p>
          <a:p>
            <a:endParaRPr lang="en-US" dirty="0"/>
          </a:p>
          <a:p>
            <a:r>
              <a:rPr lang="en-US" dirty="0"/>
              <a:t>Determine the winner of game 3 - imposters or crew. </a:t>
            </a:r>
          </a:p>
        </p:txBody>
      </p:sp>
      <p:pic>
        <p:nvPicPr>
          <p:cNvPr id="4" name="Picture 3">
            <a:extLst>
              <a:ext uri="{FF2B5EF4-FFF2-40B4-BE49-F238E27FC236}">
                <a16:creationId xmlns:a16="http://schemas.microsoft.com/office/drawing/2014/main" id="{C6713A44-E83A-433A-B5D8-5D93058C2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312" y="492364"/>
            <a:ext cx="1166323" cy="1147181"/>
          </a:xfrm>
          <a:prstGeom prst="rect">
            <a:avLst/>
          </a:prstGeom>
        </p:spPr>
      </p:pic>
      <p:sp>
        <p:nvSpPr>
          <p:cNvPr id="9" name="Rectangle 8">
            <a:extLst>
              <a:ext uri="{FF2B5EF4-FFF2-40B4-BE49-F238E27FC236}">
                <a16:creationId xmlns:a16="http://schemas.microsoft.com/office/drawing/2014/main" id="{CE081208-EF0B-459E-A992-CD5D7E3A3B24}"/>
              </a:ext>
            </a:extLst>
          </p:cNvPr>
          <p:cNvSpPr/>
          <p:nvPr/>
        </p:nvSpPr>
        <p:spPr>
          <a:xfrm>
            <a:off x="8505267" y="3441576"/>
            <a:ext cx="2918107"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glow rad="228600">
                    <a:schemeClr val="accent5">
                      <a:satMod val="175000"/>
                      <a:alpha val="40000"/>
                    </a:schemeClr>
                  </a:glow>
                  <a:reflection blurRad="6350" stA="55000" endA="50" endPos="85000" dist="29997" dir="5400000" sy="-100000" algn="bl" rotWithShape="0"/>
                </a:effectLst>
              </a:rPr>
              <a:t>Crew Win</a:t>
            </a:r>
          </a:p>
        </p:txBody>
      </p:sp>
      <p:sp>
        <p:nvSpPr>
          <p:cNvPr id="10" name="Rectangle 9">
            <a:extLst>
              <a:ext uri="{FF2B5EF4-FFF2-40B4-BE49-F238E27FC236}">
                <a16:creationId xmlns:a16="http://schemas.microsoft.com/office/drawing/2014/main" id="{15F859B8-BBDE-4879-B558-3E593EDDC8FB}"/>
              </a:ext>
            </a:extLst>
          </p:cNvPr>
          <p:cNvSpPr/>
          <p:nvPr/>
        </p:nvSpPr>
        <p:spPr>
          <a:xfrm>
            <a:off x="768626" y="3528328"/>
            <a:ext cx="6096000" cy="1200329"/>
          </a:xfrm>
          <a:prstGeom prst="rect">
            <a:avLst/>
          </a:prstGeom>
        </p:spPr>
        <p:txBody>
          <a:bodyPr>
            <a:spAutoFit/>
          </a:bodyPr>
          <a:lstStyle/>
          <a:p>
            <a:r>
              <a:rPr lang="en-US" dirty="0">
                <a:latin typeface="Söhne"/>
              </a:rPr>
              <a:t>query that retrieves documents from the 'games' collection where '</a:t>
            </a:r>
            <a:r>
              <a:rPr lang="en-US" dirty="0" err="1">
                <a:latin typeface="Söhne"/>
              </a:rPr>
              <a:t>Game_Feed.Outcome</a:t>
            </a:r>
            <a:r>
              <a:rPr lang="en-US" dirty="0">
                <a:latin typeface="Söhne"/>
              </a:rPr>
              <a:t>' ends with "End," displaying only the first matched '</a:t>
            </a:r>
            <a:r>
              <a:rPr lang="en-US" dirty="0" err="1">
                <a:latin typeface="Söhne"/>
              </a:rPr>
              <a:t>Game_Feed</a:t>
            </a:r>
            <a:r>
              <a:rPr lang="en-US" dirty="0">
                <a:latin typeface="Söhne"/>
              </a:rPr>
              <a:t>' subdocument and excluding the document ID.</a:t>
            </a:r>
            <a:endParaRPr lang="en-US" dirty="0"/>
          </a:p>
        </p:txBody>
      </p:sp>
    </p:spTree>
    <p:extLst>
      <p:ext uri="{BB962C8B-B14F-4D97-AF65-F5344CB8AC3E}">
        <p14:creationId xmlns:p14="http://schemas.microsoft.com/office/powerpoint/2010/main" val="24301641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1340</TotalTime>
  <Words>1018</Words>
  <Application>Microsoft Office PowerPoint</Application>
  <PresentationFormat>Widescreen</PresentationFormat>
  <Paragraphs>104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Söhne</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 Jay E Cadiz</dc:creator>
  <cp:lastModifiedBy>Sir Jay E Cadiz</cp:lastModifiedBy>
  <cp:revision>28</cp:revision>
  <dcterms:created xsi:type="dcterms:W3CDTF">2024-01-09T17:32:58Z</dcterms:created>
  <dcterms:modified xsi:type="dcterms:W3CDTF">2024-01-10T15:53:33Z</dcterms:modified>
</cp:coreProperties>
</file>